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Lst>
  <p:sldSz cx="12191999"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7F4EE"/>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6601968"/>
            <a:ext cx="12191999"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77240" y="6601968"/>
            <a:ext cx="10835640" cy="256032"/>
          </a:xfrm>
          <a:prstGeom prst="rect">
            <a:avLst/>
          </a:prstGeom>
          <a:noFill/>
        </p:spPr>
        <p:txBody>
          <a:bodyPr wrap="square" lIns="36576" rIns="36576" tIns="18288" bIns="18288" anchor="ctr">
            <a:noAutofit/>
          </a:bodyPr>
          <a:lstStyle/>
          <a:p>
            <a:pPr algn="ctr">
              <a:lnSpc>
                <a:spcPct val="100000"/>
              </a:lnSpc>
            </a:pPr>
            <a:r>
              <a:rPr sz="1000" b="0" i="0">
                <a:solidFill>
                  <a:srgbClr val="E8DFD0"/>
                </a:solidFill>
                <a:latin typeface="Calibri"/>
                <a:cs typeface="Calibri"/>
                <a:ea typeface="Calibri"/>
              </a:rPr>
              <a:t>John 1  ·  Word; Lamb; A&amp;P; P&amp;N        Memorize-the-Bible.com        All quotations are from the KJV for copyright reasons</a:t>
            </a:r>
          </a:p>
        </p:txBody>
      </p:sp>
      <p:sp>
        <p:nvSpPr>
          <p:cNvPr id="5" name="TextBox 4"/>
          <p:cNvSpPr txBox="1"/>
          <p:nvPr/>
        </p:nvSpPr>
        <p:spPr>
          <a:xfrm>
            <a:off x="502920" y="1325880"/>
            <a:ext cx="11155680" cy="1051560"/>
          </a:xfrm>
          <a:prstGeom prst="rect">
            <a:avLst/>
          </a:prstGeom>
          <a:noFill/>
        </p:spPr>
        <p:txBody>
          <a:bodyPr wrap="square" lIns="36576" rIns="36576" tIns="18288" bIns="18288" anchor="t">
            <a:noAutofit/>
          </a:bodyPr>
          <a:lstStyle/>
          <a:p>
            <a:pPr algn="l">
              <a:lnSpc>
                <a:spcPct val="100000"/>
              </a:lnSpc>
            </a:pPr>
            <a:r>
              <a:rPr sz="3200" b="1" i="0">
                <a:solidFill>
                  <a:srgbClr val="1F2933"/>
                </a:solidFill>
                <a:latin typeface="Calibri"/>
                <a:cs typeface="Calibri"/>
                <a:ea typeface="Calibri"/>
              </a:rPr>
              <a:t>John 1 - Word; Lamb; A&amp;P; P&amp;N</a:t>
            </a:r>
          </a:p>
        </p:txBody>
      </p:sp>
      <p:sp>
        <p:nvSpPr>
          <p:cNvPr id="6" name="TextBox 5"/>
          <p:cNvSpPr txBox="1"/>
          <p:nvPr/>
        </p:nvSpPr>
        <p:spPr>
          <a:xfrm>
            <a:off x="502920" y="2514600"/>
            <a:ext cx="11155680" cy="777240"/>
          </a:xfrm>
          <a:prstGeom prst="rect">
            <a:avLst/>
          </a:prstGeom>
          <a:noFill/>
        </p:spPr>
        <p:txBody>
          <a:bodyPr wrap="square" lIns="36576" rIns="36576" tIns="18288" bIns="18288" anchor="t">
            <a:noAutofit/>
          </a:bodyPr>
          <a:lstStyle/>
          <a:p>
            <a:pPr algn="l">
              <a:lnSpc>
                <a:spcPct val="115000"/>
              </a:lnSpc>
            </a:pPr>
            <a:r>
              <a:rPr sz="1800" b="0" i="0">
                <a:solidFill>
                  <a:srgbClr val="52606D"/>
                </a:solidFill>
                <a:latin typeface="Calibri"/>
                <a:cs typeface="Calibri"/>
                <a:ea typeface="Calibri"/>
              </a:rPr>
              <a:t>PROTOTYPE PowerPoint slides for free download, fully editable, from Memorize-the-Bible.com</a:t>
            </a:r>
          </a:p>
        </p:txBody>
      </p:sp>
      <p:sp>
        <p:nvSpPr>
          <p:cNvPr id="7" name="TextBox 6"/>
          <p:cNvSpPr txBox="1"/>
          <p:nvPr/>
        </p:nvSpPr>
        <p:spPr>
          <a:xfrm>
            <a:off x="502920" y="3520440"/>
            <a:ext cx="11155680" cy="2651760"/>
          </a:xfrm>
          <a:prstGeom prst="rect">
            <a:avLst/>
          </a:prstGeom>
          <a:noFill/>
        </p:spPr>
        <p:txBody>
          <a:bodyPr wrap="square" lIns="36576" rIns="36576" tIns="18288" bIns="18288" anchor="t">
            <a:noAutofit/>
          </a:bodyPr>
          <a:lstStyle/>
          <a:p>
            <a:pPr algn="l">
              <a:lnSpc>
                <a:spcPct val="120000"/>
              </a:lnSpc>
            </a:pPr>
            <a:r>
              <a:rPr sz="1600" b="0" i="0">
                <a:solidFill>
                  <a:srgbClr val="52606D"/>
                </a:solidFill>
                <a:latin typeface="Calibri"/>
                <a:cs typeface="Calibri"/>
                <a:ea typeface="Calibri"/>
              </a:rPr>
              <a:t>These PowerPoint files have been created by Grok, an AI assistant built by xAI, under the direction of Dean Brown, the founder of the under-construction website called Memorize-the-Bible.com. They derive from a combination of Grok's own research under Dean's direction, from materials that Dean has developed over several years of prior research, and from ongoing research as the website is being prepared for a formal launch. You may freely download, modify, and freely use these slides as you see fit, but you must not sell them in any form and you must preserve this title slide including this note in full.</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7F4EE"/>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6601968"/>
            <a:ext cx="12191999"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77240" y="6601968"/>
            <a:ext cx="10835640" cy="256032"/>
          </a:xfrm>
          <a:prstGeom prst="rect">
            <a:avLst/>
          </a:prstGeom>
          <a:noFill/>
        </p:spPr>
        <p:txBody>
          <a:bodyPr wrap="square" lIns="36576" rIns="36576" tIns="18288" bIns="18288" anchor="ctr">
            <a:noAutofit/>
          </a:bodyPr>
          <a:lstStyle/>
          <a:p>
            <a:pPr algn="ctr">
              <a:lnSpc>
                <a:spcPct val="100000"/>
              </a:lnSpc>
            </a:pPr>
            <a:r>
              <a:rPr sz="1000" b="0" i="0">
                <a:solidFill>
                  <a:srgbClr val="E8DFD0"/>
                </a:solidFill>
                <a:latin typeface="Calibri"/>
                <a:cs typeface="Calibri"/>
                <a:ea typeface="Calibri"/>
              </a:rPr>
              <a:t>John 1  ·  Word; Lamb; A&amp;P; P&amp;N        Memorize-the-Bible.com        All quotations are from the KJV for copyright reasons</a:t>
            </a:r>
          </a:p>
        </p:txBody>
      </p:sp>
      <p:sp>
        <p:nvSpPr>
          <p:cNvPr id="5" name="TextBox 4"/>
          <p:cNvSpPr txBox="1"/>
          <p:nvPr/>
        </p:nvSpPr>
        <p:spPr>
          <a:xfrm>
            <a:off x="365760" y="201168"/>
            <a:ext cx="11338560" cy="566928"/>
          </a:xfrm>
          <a:prstGeom prst="rect">
            <a:avLst/>
          </a:prstGeom>
          <a:noFill/>
        </p:spPr>
        <p:txBody>
          <a:bodyPr wrap="square" lIns="36576" rIns="36576" tIns="18288" bIns="18288" anchor="t">
            <a:noAutofit/>
          </a:bodyPr>
          <a:lstStyle/>
          <a:p>
            <a:pPr algn="l">
              <a:lnSpc>
                <a:spcPct val="100000"/>
              </a:lnSpc>
            </a:pPr>
            <a:r>
              <a:rPr sz="2600" b="1" i="0">
                <a:solidFill>
                  <a:srgbClr val="1F2933"/>
                </a:solidFill>
                <a:latin typeface="Calibri"/>
                <a:cs typeface="Calibri"/>
                <a:ea typeface="Calibri"/>
              </a:rPr>
              <a:t>Dean 480-character summary for John 1:</a:t>
            </a:r>
          </a:p>
        </p:txBody>
      </p:sp>
      <p:sp>
        <p:nvSpPr>
          <p:cNvPr id="6" name="Rectangle 5"/>
          <p:cNvSpPr/>
          <p:nvPr/>
        </p:nvSpPr>
        <p:spPr>
          <a:xfrm>
            <a:off x="384048" y="804672"/>
            <a:ext cx="2011680" cy="41148"/>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411480" y="960120"/>
            <a:ext cx="11292840" cy="5532120"/>
          </a:xfrm>
          <a:prstGeom prst="rect">
            <a:avLst/>
          </a:prstGeom>
          <a:noFill/>
        </p:spPr>
        <p:txBody>
          <a:bodyPr wrap="square" lIns="36576" rIns="36576" tIns="18288" bIns="18288" anchor="t">
            <a:noAutofit/>
          </a:bodyPr>
          <a:lstStyle/>
          <a:p>
            <a:pPr algn="l">
              <a:lnSpc>
                <a:spcPct val="150000"/>
              </a:lnSpc>
            </a:pPr>
            <a:r>
              <a:rPr sz="2000" b="0" i="0">
                <a:solidFill>
                  <a:srgbClr val="1F2933"/>
                </a:solidFill>
                <a:latin typeface="Calibri"/>
                <a:cs typeface="Calibri"/>
                <a:ea typeface="Calibri"/>
              </a:rPr>
              <a:t>In the beginning was the Word. Light shines in the darkness. A man sent from God, whose name was John. He came to testify to the light. The Word became flesh and dwelt among us. The Jews sent to ask John who he was. John: I am not Christ, Elijah, or the Prophet, I am voice crying in wilderness. John baptizing at Bethany beyond Jordan. Next day: behold the Lamb of God. Again to 2: behold the Lamb. Andrew found Simon, renamed Cephas (=Peter). Philip found Nathanael.</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7F4EE"/>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6601968"/>
            <a:ext cx="12191999"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77240" y="6601968"/>
            <a:ext cx="10835640" cy="256032"/>
          </a:xfrm>
          <a:prstGeom prst="rect">
            <a:avLst/>
          </a:prstGeom>
          <a:noFill/>
        </p:spPr>
        <p:txBody>
          <a:bodyPr wrap="square" lIns="36576" rIns="36576" tIns="18288" bIns="18288" anchor="ctr">
            <a:noAutofit/>
          </a:bodyPr>
          <a:lstStyle/>
          <a:p>
            <a:pPr algn="ctr">
              <a:lnSpc>
                <a:spcPct val="100000"/>
              </a:lnSpc>
            </a:pPr>
            <a:r>
              <a:rPr sz="1000" b="0" i="0">
                <a:solidFill>
                  <a:srgbClr val="E8DFD0"/>
                </a:solidFill>
                <a:latin typeface="Calibri"/>
                <a:cs typeface="Calibri"/>
                <a:ea typeface="Calibri"/>
              </a:rPr>
              <a:t>John 1  ·  Word; Lamb; A&amp;P; P&amp;N        Memorize-the-Bible.com        All quotations are from the KJV for copyright reasons</a:t>
            </a:r>
          </a:p>
        </p:txBody>
      </p:sp>
      <p:sp>
        <p:nvSpPr>
          <p:cNvPr id="5" name="TextBox 4"/>
          <p:cNvSpPr txBox="1"/>
          <p:nvPr/>
        </p:nvSpPr>
        <p:spPr>
          <a:xfrm>
            <a:off x="365760" y="201168"/>
            <a:ext cx="11338560" cy="566928"/>
          </a:xfrm>
          <a:prstGeom prst="rect">
            <a:avLst/>
          </a:prstGeom>
          <a:noFill/>
        </p:spPr>
        <p:txBody>
          <a:bodyPr wrap="square" lIns="36576" rIns="36576" tIns="18288" bIns="18288" anchor="t">
            <a:noAutofit/>
          </a:bodyPr>
          <a:lstStyle/>
          <a:p>
            <a:pPr algn="l">
              <a:lnSpc>
                <a:spcPct val="100000"/>
              </a:lnSpc>
            </a:pPr>
            <a:r>
              <a:rPr sz="2600" b="1" i="0">
                <a:solidFill>
                  <a:srgbClr val="1F2933"/>
                </a:solidFill>
                <a:latin typeface="Calibri"/>
                <a:cs typeface="Calibri"/>
                <a:ea typeface="Calibri"/>
              </a:rPr>
              <a:t>Grok 120-word summary for John 1:</a:t>
            </a:r>
          </a:p>
        </p:txBody>
      </p:sp>
      <p:sp>
        <p:nvSpPr>
          <p:cNvPr id="6" name="Rectangle 5"/>
          <p:cNvSpPr/>
          <p:nvPr/>
        </p:nvSpPr>
        <p:spPr>
          <a:xfrm>
            <a:off x="384048" y="804672"/>
            <a:ext cx="2011680" cy="41148"/>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411480" y="960120"/>
            <a:ext cx="11292840" cy="5532120"/>
          </a:xfrm>
          <a:prstGeom prst="rect">
            <a:avLst/>
          </a:prstGeom>
          <a:noFill/>
        </p:spPr>
        <p:txBody>
          <a:bodyPr wrap="square" lIns="36576" rIns="36576" tIns="18288" bIns="18288" anchor="t">
            <a:noAutofit/>
          </a:bodyPr>
          <a:lstStyle/>
          <a:p>
            <a:pPr algn="l">
              <a:lnSpc>
                <a:spcPct val="150000"/>
              </a:lnSpc>
            </a:pPr>
            <a:r>
              <a:rPr sz="2000" b="0" i="0">
                <a:solidFill>
                  <a:srgbClr val="1F2933"/>
                </a:solidFill>
                <a:latin typeface="Calibri"/>
                <a:cs typeface="Calibri"/>
                <a:ea typeface="Calibri"/>
              </a:rPr>
              <a:t>John opens with the Word that was in the beginning with God, whose life is the light shining in darkness. John the Baptist is sent from God to bear witness of that Light. His own received him not, but believers receive power to become the sons of God. The Word was made flesh, full of grace and truth, and the only begotten Son declares the Father. Questioned from Jerusalem, John denies being the Christ, Elias, or that prophet; he is the voice in the wilderness. He points to Jesus as the Lamb of God, on whom the Spirit abode. Andrew brings Simon, renamed Cephas; Philip brings Nathanael, who confesses Jesus as Son of God and King of Israel.</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7F4EE"/>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6601968"/>
            <a:ext cx="12191999"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77240" y="6601968"/>
            <a:ext cx="10835640" cy="256032"/>
          </a:xfrm>
          <a:prstGeom prst="rect">
            <a:avLst/>
          </a:prstGeom>
          <a:noFill/>
        </p:spPr>
        <p:txBody>
          <a:bodyPr wrap="square" lIns="36576" rIns="36576" tIns="18288" bIns="18288" anchor="ctr">
            <a:noAutofit/>
          </a:bodyPr>
          <a:lstStyle/>
          <a:p>
            <a:pPr algn="ctr">
              <a:lnSpc>
                <a:spcPct val="100000"/>
              </a:lnSpc>
            </a:pPr>
            <a:r>
              <a:rPr sz="1000" b="0" i="0">
                <a:solidFill>
                  <a:srgbClr val="E8DFD0"/>
                </a:solidFill>
                <a:latin typeface="Calibri"/>
                <a:cs typeface="Calibri"/>
                <a:ea typeface="Calibri"/>
              </a:rPr>
              <a:t>John 1  ·  Word; Lamb; A&amp;P; P&amp;N        Memorize-the-Bible.com        All quotations are from the KJV for copyright reasons</a:t>
            </a:r>
          </a:p>
        </p:txBody>
      </p:sp>
      <p:sp>
        <p:nvSpPr>
          <p:cNvPr id="5" name="TextBox 4"/>
          <p:cNvSpPr txBox="1"/>
          <p:nvPr/>
        </p:nvSpPr>
        <p:spPr>
          <a:xfrm>
            <a:off x="365760" y="201168"/>
            <a:ext cx="11338560" cy="566928"/>
          </a:xfrm>
          <a:prstGeom prst="rect">
            <a:avLst/>
          </a:prstGeom>
          <a:noFill/>
        </p:spPr>
        <p:txBody>
          <a:bodyPr wrap="square" lIns="36576" rIns="36576" tIns="18288" bIns="18288" anchor="t">
            <a:noAutofit/>
          </a:bodyPr>
          <a:lstStyle/>
          <a:p>
            <a:pPr algn="l">
              <a:lnSpc>
                <a:spcPct val="100000"/>
              </a:lnSpc>
            </a:pPr>
            <a:r>
              <a:rPr sz="2600" b="1" i="0">
                <a:solidFill>
                  <a:srgbClr val="1F2933"/>
                </a:solidFill>
                <a:latin typeface="Calibri"/>
                <a:cs typeface="Calibri"/>
                <a:ea typeface="Calibri"/>
              </a:rPr>
              <a:t>Factual Summary for John 1 (1 of 3):</a:t>
            </a:r>
          </a:p>
        </p:txBody>
      </p:sp>
      <p:sp>
        <p:nvSpPr>
          <p:cNvPr id="6" name="Rectangle 5"/>
          <p:cNvSpPr/>
          <p:nvPr/>
        </p:nvSpPr>
        <p:spPr>
          <a:xfrm>
            <a:off x="384048" y="804672"/>
            <a:ext cx="2011680" cy="41148"/>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384048" y="960120"/>
            <a:ext cx="11292840" cy="5532120"/>
          </a:xfrm>
          <a:prstGeom prst="rect">
            <a:avLst/>
          </a:prstGeom>
          <a:noFill/>
        </p:spPr>
        <p:txBody>
          <a:bodyPr wrap="square" lIns="54864" rIns="54864" tIns="36576" bIns="18288">
            <a:noAutofit/>
          </a:bodyPr>
          <a:lstStyle/>
          <a:p>
            <a:pPr algn="l" marL="292608" indent="-182880">
              <a:lnSpc>
                <a:spcPct val="150000"/>
              </a:lnSpc>
              <a:spcBef>
                <a:spcPts val="100"/>
              </a:spcBef>
              <a:spcAft>
                <a:spcPts val="400"/>
              </a:spcAft>
              <a:buFont typeface="Arial"/>
              <a:buChar char="•"/>
            </a:pPr>
            <a:r>
              <a:rPr sz="2000" b="0" i="0">
                <a:solidFill>
                  <a:srgbClr val="1F2933"/>
                </a:solidFill>
                <a:latin typeface="Calibri"/>
                <a:cs typeface="Calibri"/>
                <a:ea typeface="Calibri"/>
              </a:rPr>
              <a:t>“In the beginning was the Word, and the Word was with God, and the Word was God” (vv. 1–2).</a:t>
            </a:r>
          </a:p>
          <a:p>
            <a:pPr algn="l" marL="292608" indent="-182880">
              <a:lnSpc>
                <a:spcPct val="150000"/>
              </a:lnSpc>
              <a:spcBef>
                <a:spcPts val="100"/>
              </a:spcBef>
              <a:spcAft>
                <a:spcPts val="400"/>
              </a:spcAft>
              <a:buFont typeface="Arial"/>
              <a:buChar char="•"/>
            </a:pPr>
            <a:r>
              <a:rPr sz="2000" b="0" i="0">
                <a:solidFill>
                  <a:srgbClr val="1F2933"/>
                </a:solidFill>
                <a:latin typeface="Calibri"/>
                <a:cs typeface="Calibri"/>
                <a:ea typeface="Calibri"/>
              </a:rPr>
              <a:t>“All things were made by him”; “the life was the light of men” (vv. 3–4).</a:t>
            </a:r>
          </a:p>
          <a:p>
            <a:pPr algn="l" marL="292608" indent="-182880">
              <a:lnSpc>
                <a:spcPct val="150000"/>
              </a:lnSpc>
              <a:spcBef>
                <a:spcPts val="100"/>
              </a:spcBef>
              <a:spcAft>
                <a:spcPts val="400"/>
              </a:spcAft>
              <a:buFont typeface="Arial"/>
              <a:buChar char="•"/>
            </a:pPr>
            <a:r>
              <a:rPr sz="2000" b="0" i="0">
                <a:solidFill>
                  <a:srgbClr val="1F2933"/>
                </a:solidFill>
                <a:latin typeface="Calibri"/>
                <a:cs typeface="Calibri"/>
                <a:ea typeface="Calibri"/>
              </a:rPr>
              <a:t>The light shines in darkness, “and the darkness comprehended it not” (v. 5).</a:t>
            </a:r>
          </a:p>
          <a:p>
            <a:pPr algn="l" marL="292608" indent="-182880">
              <a:lnSpc>
                <a:spcPct val="150000"/>
              </a:lnSpc>
              <a:spcBef>
                <a:spcPts val="100"/>
              </a:spcBef>
              <a:spcAft>
                <a:spcPts val="400"/>
              </a:spcAft>
              <a:buFont typeface="Arial"/>
              <a:buChar char="•"/>
            </a:pPr>
            <a:r>
              <a:rPr sz="2000" b="0" i="0">
                <a:solidFill>
                  <a:srgbClr val="1F2933"/>
                </a:solidFill>
                <a:latin typeface="Calibri"/>
                <a:cs typeface="Calibri"/>
                <a:ea typeface="Calibri"/>
              </a:rPr>
              <a:t>John, “a man sent from God,” came to bear witness of the Light (vv. 6–8).</a:t>
            </a:r>
          </a:p>
          <a:p>
            <a:pPr algn="l" marL="292608" indent="-182880">
              <a:lnSpc>
                <a:spcPct val="150000"/>
              </a:lnSpc>
              <a:spcBef>
                <a:spcPts val="100"/>
              </a:spcBef>
              <a:spcAft>
                <a:spcPts val="400"/>
              </a:spcAft>
              <a:buFont typeface="Arial"/>
              <a:buChar char="•"/>
            </a:pPr>
            <a:r>
              <a:rPr sz="2000" b="0" i="0">
                <a:solidFill>
                  <a:srgbClr val="1F2933"/>
                </a:solidFill>
                <a:latin typeface="Calibri"/>
                <a:cs typeface="Calibri"/>
                <a:ea typeface="Calibri"/>
              </a:rPr>
              <a:t>The true Light was in the world, but “his own received him not” (vv. 9–11).</a:t>
            </a:r>
          </a:p>
          <a:p>
            <a:pPr algn="l" marL="292608" indent="-182880">
              <a:lnSpc>
                <a:spcPct val="150000"/>
              </a:lnSpc>
              <a:spcBef>
                <a:spcPts val="100"/>
              </a:spcBef>
              <a:spcAft>
                <a:spcPts val="400"/>
              </a:spcAft>
              <a:buFont typeface="Arial"/>
              <a:buChar char="•"/>
            </a:pPr>
            <a:r>
              <a:rPr sz="2000" b="0" i="0">
                <a:solidFill>
                  <a:srgbClr val="1F2933"/>
                </a:solidFill>
                <a:latin typeface="Calibri"/>
                <a:cs typeface="Calibri"/>
                <a:ea typeface="Calibri"/>
              </a:rPr>
              <a:t>Those who received him gained “power to become the sons of God” (vv. 12–13).</a:t>
            </a:r>
          </a:p>
          <a:p>
            <a:pPr algn="l" marL="292608" indent="-182880">
              <a:lnSpc>
                <a:spcPct val="150000"/>
              </a:lnSpc>
              <a:spcBef>
                <a:spcPts val="100"/>
              </a:spcBef>
              <a:spcAft>
                <a:spcPts val="400"/>
              </a:spcAft>
              <a:buFont typeface="Arial"/>
              <a:buChar char="•"/>
            </a:pPr>
            <a:r>
              <a:rPr sz="2000" b="0" i="0">
                <a:solidFill>
                  <a:srgbClr val="1F2933"/>
                </a:solidFill>
                <a:latin typeface="Calibri"/>
                <a:cs typeface="Calibri"/>
                <a:ea typeface="Calibri"/>
              </a:rPr>
              <a:t>“The Word was made flesh, and dwelt among us… full of grace and truth” (v. 14).</a:t>
            </a:r>
          </a:p>
          <a:p>
            <a:pPr algn="l" marL="292608" indent="-182880">
              <a:lnSpc>
                <a:spcPct val="150000"/>
              </a:lnSpc>
              <a:spcBef>
                <a:spcPts val="100"/>
              </a:spcBef>
              <a:spcAft>
                <a:spcPts val="400"/>
              </a:spcAft>
              <a:buFont typeface="Arial"/>
              <a:buChar char="•"/>
            </a:pPr>
            <a:r>
              <a:rPr sz="2000" b="0" i="0">
                <a:solidFill>
                  <a:srgbClr val="1F2933"/>
                </a:solidFill>
                <a:latin typeface="Calibri"/>
                <a:cs typeface="Calibri"/>
                <a:ea typeface="Calibri"/>
              </a:rPr>
              <a:t>John cried, “He that cometh after me is preferred before me: for he was before me” (v. 15).</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7F4EE"/>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6601968"/>
            <a:ext cx="12191999"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77240" y="6601968"/>
            <a:ext cx="10835640" cy="256032"/>
          </a:xfrm>
          <a:prstGeom prst="rect">
            <a:avLst/>
          </a:prstGeom>
          <a:noFill/>
        </p:spPr>
        <p:txBody>
          <a:bodyPr wrap="square" lIns="36576" rIns="36576" tIns="18288" bIns="18288" anchor="ctr">
            <a:noAutofit/>
          </a:bodyPr>
          <a:lstStyle/>
          <a:p>
            <a:pPr algn="ctr">
              <a:lnSpc>
                <a:spcPct val="100000"/>
              </a:lnSpc>
            </a:pPr>
            <a:r>
              <a:rPr sz="1000" b="0" i="0">
                <a:solidFill>
                  <a:srgbClr val="E8DFD0"/>
                </a:solidFill>
                <a:latin typeface="Calibri"/>
                <a:cs typeface="Calibri"/>
                <a:ea typeface="Calibri"/>
              </a:rPr>
              <a:t>John 1  ·  Word; Lamb; A&amp;P; P&amp;N        Memorize-the-Bible.com        All quotations are from the KJV for copyright reasons</a:t>
            </a:r>
          </a:p>
        </p:txBody>
      </p:sp>
      <p:sp>
        <p:nvSpPr>
          <p:cNvPr id="5" name="TextBox 4"/>
          <p:cNvSpPr txBox="1"/>
          <p:nvPr/>
        </p:nvSpPr>
        <p:spPr>
          <a:xfrm>
            <a:off x="365760" y="201168"/>
            <a:ext cx="11338560" cy="566928"/>
          </a:xfrm>
          <a:prstGeom prst="rect">
            <a:avLst/>
          </a:prstGeom>
          <a:noFill/>
        </p:spPr>
        <p:txBody>
          <a:bodyPr wrap="square" lIns="36576" rIns="36576" tIns="18288" bIns="18288" anchor="t">
            <a:noAutofit/>
          </a:bodyPr>
          <a:lstStyle/>
          <a:p>
            <a:pPr algn="l">
              <a:lnSpc>
                <a:spcPct val="100000"/>
              </a:lnSpc>
            </a:pPr>
            <a:r>
              <a:rPr sz="2600" b="1" i="0">
                <a:solidFill>
                  <a:srgbClr val="1F2933"/>
                </a:solidFill>
                <a:latin typeface="Calibri"/>
                <a:cs typeface="Calibri"/>
                <a:ea typeface="Calibri"/>
              </a:rPr>
              <a:t>Factual Summary for John 1 (2 of 3):</a:t>
            </a:r>
          </a:p>
        </p:txBody>
      </p:sp>
      <p:sp>
        <p:nvSpPr>
          <p:cNvPr id="6" name="Rectangle 5"/>
          <p:cNvSpPr/>
          <p:nvPr/>
        </p:nvSpPr>
        <p:spPr>
          <a:xfrm>
            <a:off x="384048" y="804672"/>
            <a:ext cx="2011680" cy="41148"/>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384048" y="960120"/>
            <a:ext cx="11292840" cy="5532120"/>
          </a:xfrm>
          <a:prstGeom prst="rect">
            <a:avLst/>
          </a:prstGeom>
          <a:noFill/>
        </p:spPr>
        <p:txBody>
          <a:bodyPr wrap="square" lIns="54864" rIns="54864" tIns="36576" bIns="18288">
            <a:noAutofit/>
          </a:bodyPr>
          <a:lstStyle/>
          <a:p>
            <a:pPr algn="l" marL="292608" indent="-182880">
              <a:lnSpc>
                <a:spcPct val="150000"/>
              </a:lnSpc>
              <a:spcBef>
                <a:spcPts val="100"/>
              </a:spcBef>
              <a:spcAft>
                <a:spcPts val="400"/>
              </a:spcAft>
              <a:buFont typeface="Arial"/>
              <a:buChar char="•"/>
            </a:pPr>
            <a:r>
              <a:rPr sz="2000" b="0" i="0">
                <a:solidFill>
                  <a:srgbClr val="1F2933"/>
                </a:solidFill>
                <a:latin typeface="Calibri"/>
                <a:cs typeface="Calibri"/>
                <a:ea typeface="Calibri"/>
              </a:rPr>
              <a:t>“The law was given by Moses, but grace and truth came by Jesus Christ” (vv. 16–18).</a:t>
            </a:r>
          </a:p>
          <a:p>
            <a:pPr algn="l" marL="292608" indent="-182880">
              <a:lnSpc>
                <a:spcPct val="150000"/>
              </a:lnSpc>
              <a:spcBef>
                <a:spcPts val="100"/>
              </a:spcBef>
              <a:spcAft>
                <a:spcPts val="400"/>
              </a:spcAft>
              <a:buFont typeface="Arial"/>
              <a:buChar char="•"/>
            </a:pPr>
            <a:r>
              <a:rPr sz="2000" b="0" i="0">
                <a:solidFill>
                  <a:srgbClr val="1F2933"/>
                </a:solidFill>
                <a:latin typeface="Calibri"/>
                <a:cs typeface="Calibri"/>
                <a:ea typeface="Calibri"/>
              </a:rPr>
              <a:t>Priests and Levites from Jerusalem asked, “Who art thou?” John: “I am not the Christ,” nor Elias, nor “that prophet” (vv. 19–21).</a:t>
            </a:r>
          </a:p>
          <a:p>
            <a:pPr algn="l" marL="292608" indent="-182880">
              <a:lnSpc>
                <a:spcPct val="150000"/>
              </a:lnSpc>
              <a:spcBef>
                <a:spcPts val="100"/>
              </a:spcBef>
              <a:spcAft>
                <a:spcPts val="400"/>
              </a:spcAft>
              <a:buFont typeface="Arial"/>
              <a:buChar char="•"/>
            </a:pPr>
            <a:r>
              <a:rPr sz="2000" b="0" i="0">
                <a:solidFill>
                  <a:srgbClr val="1F2933"/>
                </a:solidFill>
                <a:latin typeface="Calibri"/>
                <a:cs typeface="Calibri"/>
                <a:ea typeface="Calibri"/>
              </a:rPr>
              <a:t>“I am the voice of one crying in the wilderness,” as said Esaias (vv. 22–23).</a:t>
            </a:r>
          </a:p>
          <a:p>
            <a:pPr algn="l" marL="292608" indent="-182880">
              <a:lnSpc>
                <a:spcPct val="150000"/>
              </a:lnSpc>
              <a:spcBef>
                <a:spcPts val="100"/>
              </a:spcBef>
              <a:spcAft>
                <a:spcPts val="400"/>
              </a:spcAft>
              <a:buFont typeface="Arial"/>
              <a:buChar char="•"/>
            </a:pPr>
            <a:r>
              <a:rPr sz="2000" b="0" i="0">
                <a:solidFill>
                  <a:srgbClr val="1F2933"/>
                </a:solidFill>
                <a:latin typeface="Calibri"/>
                <a:cs typeface="Calibri"/>
                <a:ea typeface="Calibri"/>
              </a:rPr>
              <a:t>He baptizes with water; he is unworthy to unloose the coming one’s “shoe’s latchet” (vv. 24–27).</a:t>
            </a:r>
          </a:p>
          <a:p>
            <a:pPr algn="l" marL="292608" indent="-182880">
              <a:lnSpc>
                <a:spcPct val="150000"/>
              </a:lnSpc>
              <a:spcBef>
                <a:spcPts val="100"/>
              </a:spcBef>
              <a:spcAft>
                <a:spcPts val="400"/>
              </a:spcAft>
              <a:buFont typeface="Arial"/>
              <a:buChar char="•"/>
            </a:pPr>
            <a:r>
              <a:rPr sz="2000" b="0" i="0">
                <a:solidFill>
                  <a:srgbClr val="1F2933"/>
                </a:solidFill>
                <a:latin typeface="Calibri"/>
                <a:cs typeface="Calibri"/>
                <a:ea typeface="Calibri"/>
              </a:rPr>
              <a:t>This was in Bethabara beyond Jordan (v. 28).</a:t>
            </a:r>
          </a:p>
          <a:p>
            <a:pPr algn="l" marL="292608" indent="-182880">
              <a:lnSpc>
                <a:spcPct val="150000"/>
              </a:lnSpc>
              <a:spcBef>
                <a:spcPts val="100"/>
              </a:spcBef>
              <a:spcAft>
                <a:spcPts val="400"/>
              </a:spcAft>
              <a:buFont typeface="Arial"/>
              <a:buChar char="•"/>
            </a:pPr>
            <a:r>
              <a:rPr sz="2000" b="0" i="0">
                <a:solidFill>
                  <a:srgbClr val="1F2933"/>
                </a:solidFill>
                <a:latin typeface="Calibri"/>
                <a:cs typeface="Calibri"/>
                <a:ea typeface="Calibri"/>
              </a:rPr>
              <a:t>Next day: “Behold the Lamb of God, which taketh away the sin of the world” (vv. 29–31).</a:t>
            </a:r>
          </a:p>
          <a:p>
            <a:pPr algn="l" marL="292608" indent="-182880">
              <a:lnSpc>
                <a:spcPct val="150000"/>
              </a:lnSpc>
              <a:spcBef>
                <a:spcPts val="100"/>
              </a:spcBef>
              <a:spcAft>
                <a:spcPts val="400"/>
              </a:spcAft>
              <a:buFont typeface="Arial"/>
              <a:buChar char="•"/>
            </a:pPr>
            <a:r>
              <a:rPr sz="2000" b="0" i="0">
                <a:solidFill>
                  <a:srgbClr val="1F2933"/>
                </a:solidFill>
                <a:latin typeface="Calibri"/>
                <a:cs typeface="Calibri"/>
                <a:ea typeface="Calibri"/>
              </a:rPr>
              <a:t>John saw the Spirit descend “like a dove,” abiding on him; “this is the Son of God” (vv. 32–34).</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7F4EE"/>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6601968"/>
            <a:ext cx="12191999"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77240" y="6601968"/>
            <a:ext cx="10835640" cy="256032"/>
          </a:xfrm>
          <a:prstGeom prst="rect">
            <a:avLst/>
          </a:prstGeom>
          <a:noFill/>
        </p:spPr>
        <p:txBody>
          <a:bodyPr wrap="square" lIns="36576" rIns="36576" tIns="18288" bIns="18288" anchor="ctr">
            <a:noAutofit/>
          </a:bodyPr>
          <a:lstStyle/>
          <a:p>
            <a:pPr algn="ctr">
              <a:lnSpc>
                <a:spcPct val="100000"/>
              </a:lnSpc>
            </a:pPr>
            <a:r>
              <a:rPr sz="1000" b="0" i="0">
                <a:solidFill>
                  <a:srgbClr val="E8DFD0"/>
                </a:solidFill>
                <a:latin typeface="Calibri"/>
                <a:cs typeface="Calibri"/>
                <a:ea typeface="Calibri"/>
              </a:rPr>
              <a:t>John 1  ·  Word; Lamb; A&amp;P; P&amp;N        Memorize-the-Bible.com        All quotations are from the KJV for copyright reasons</a:t>
            </a:r>
          </a:p>
        </p:txBody>
      </p:sp>
      <p:sp>
        <p:nvSpPr>
          <p:cNvPr id="5" name="TextBox 4"/>
          <p:cNvSpPr txBox="1"/>
          <p:nvPr/>
        </p:nvSpPr>
        <p:spPr>
          <a:xfrm>
            <a:off x="365760" y="201168"/>
            <a:ext cx="11338560" cy="566928"/>
          </a:xfrm>
          <a:prstGeom prst="rect">
            <a:avLst/>
          </a:prstGeom>
          <a:noFill/>
        </p:spPr>
        <p:txBody>
          <a:bodyPr wrap="square" lIns="36576" rIns="36576" tIns="18288" bIns="18288" anchor="t">
            <a:noAutofit/>
          </a:bodyPr>
          <a:lstStyle/>
          <a:p>
            <a:pPr algn="l">
              <a:lnSpc>
                <a:spcPct val="100000"/>
              </a:lnSpc>
            </a:pPr>
            <a:r>
              <a:rPr sz="2600" b="1" i="0">
                <a:solidFill>
                  <a:srgbClr val="1F2933"/>
                </a:solidFill>
                <a:latin typeface="Calibri"/>
                <a:cs typeface="Calibri"/>
                <a:ea typeface="Calibri"/>
              </a:rPr>
              <a:t>Factual Summary for John 1 (3 of 3):</a:t>
            </a:r>
          </a:p>
        </p:txBody>
      </p:sp>
      <p:sp>
        <p:nvSpPr>
          <p:cNvPr id="6" name="Rectangle 5"/>
          <p:cNvSpPr/>
          <p:nvPr/>
        </p:nvSpPr>
        <p:spPr>
          <a:xfrm>
            <a:off x="384048" y="804672"/>
            <a:ext cx="2011680" cy="41148"/>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384048" y="960120"/>
            <a:ext cx="11292840" cy="5532120"/>
          </a:xfrm>
          <a:prstGeom prst="rect">
            <a:avLst/>
          </a:prstGeom>
          <a:noFill/>
        </p:spPr>
        <p:txBody>
          <a:bodyPr wrap="square" lIns="54864" rIns="54864" tIns="36576" bIns="18288">
            <a:noAutofit/>
          </a:bodyPr>
          <a:lstStyle/>
          <a:p>
            <a:pPr algn="l" marL="292608" indent="-182880">
              <a:lnSpc>
                <a:spcPct val="150000"/>
              </a:lnSpc>
              <a:spcBef>
                <a:spcPts val="100"/>
              </a:spcBef>
              <a:spcAft>
                <a:spcPts val="400"/>
              </a:spcAft>
              <a:buFont typeface="Arial"/>
              <a:buChar char="•"/>
            </a:pPr>
            <a:r>
              <a:rPr sz="2000" b="0" i="0">
                <a:solidFill>
                  <a:srgbClr val="1F2933"/>
                </a:solidFill>
                <a:latin typeface="Calibri"/>
                <a:cs typeface="Calibri"/>
                <a:ea typeface="Calibri"/>
              </a:rPr>
              <a:t>Two of John’s disciples followed Jesus: “Come and see” (vv. 35–39).</a:t>
            </a:r>
          </a:p>
          <a:p>
            <a:pPr algn="l" marL="292608" indent="-182880">
              <a:lnSpc>
                <a:spcPct val="150000"/>
              </a:lnSpc>
              <a:spcBef>
                <a:spcPts val="100"/>
              </a:spcBef>
              <a:spcAft>
                <a:spcPts val="400"/>
              </a:spcAft>
              <a:buFont typeface="Arial"/>
              <a:buChar char="•"/>
            </a:pPr>
            <a:r>
              <a:rPr sz="2000" b="0" i="0">
                <a:solidFill>
                  <a:srgbClr val="1F2933"/>
                </a:solidFill>
                <a:latin typeface="Calibri"/>
                <a:cs typeface="Calibri"/>
                <a:ea typeface="Calibri"/>
              </a:rPr>
              <a:t>Andrew told his brother Simon, “We have found the Messias”; Jesus said, “thou shalt be called Cephas” (vv. 40–42).</a:t>
            </a:r>
          </a:p>
          <a:p>
            <a:pPr algn="l" marL="292608" indent="-182880">
              <a:lnSpc>
                <a:spcPct val="150000"/>
              </a:lnSpc>
              <a:spcBef>
                <a:spcPts val="100"/>
              </a:spcBef>
              <a:spcAft>
                <a:spcPts val="400"/>
              </a:spcAft>
              <a:buFont typeface="Arial"/>
              <a:buChar char="•"/>
            </a:pPr>
            <a:r>
              <a:rPr sz="2000" b="0" i="0">
                <a:solidFill>
                  <a:srgbClr val="1F2933"/>
                </a:solidFill>
                <a:latin typeface="Calibri"/>
                <a:cs typeface="Calibri"/>
                <a:ea typeface="Calibri"/>
              </a:rPr>
              <a:t>Jesus found Philip of Bethsaida: “Follow me” (vv. 43–44).</a:t>
            </a:r>
          </a:p>
          <a:p>
            <a:pPr algn="l" marL="292608" indent="-182880">
              <a:lnSpc>
                <a:spcPct val="150000"/>
              </a:lnSpc>
              <a:spcBef>
                <a:spcPts val="100"/>
              </a:spcBef>
              <a:spcAft>
                <a:spcPts val="400"/>
              </a:spcAft>
              <a:buFont typeface="Arial"/>
              <a:buChar char="•"/>
            </a:pPr>
            <a:r>
              <a:rPr sz="2000" b="0" i="0">
                <a:solidFill>
                  <a:srgbClr val="1F2933"/>
                </a:solidFill>
                <a:latin typeface="Calibri"/>
                <a:cs typeface="Calibri"/>
                <a:ea typeface="Calibri"/>
              </a:rPr>
              <a:t>Philip told Nathanael; “Can there any good thing come out of Nazareth?” (vv. 45–46).</a:t>
            </a:r>
          </a:p>
          <a:p>
            <a:pPr algn="l" marL="292608" indent="-182880">
              <a:lnSpc>
                <a:spcPct val="150000"/>
              </a:lnSpc>
              <a:spcBef>
                <a:spcPts val="100"/>
              </a:spcBef>
              <a:spcAft>
                <a:spcPts val="400"/>
              </a:spcAft>
              <a:buFont typeface="Arial"/>
              <a:buChar char="•"/>
            </a:pPr>
            <a:r>
              <a:rPr sz="2000" b="0" i="0">
                <a:solidFill>
                  <a:srgbClr val="1F2933"/>
                </a:solidFill>
                <a:latin typeface="Calibri"/>
                <a:cs typeface="Calibri"/>
                <a:ea typeface="Calibri"/>
              </a:rPr>
              <a:t>“Behold an Israelite indeed, in whom is no guile!” (vv. 47–48).</a:t>
            </a:r>
          </a:p>
          <a:p>
            <a:pPr algn="l" marL="292608" indent="-182880">
              <a:lnSpc>
                <a:spcPct val="150000"/>
              </a:lnSpc>
              <a:spcBef>
                <a:spcPts val="100"/>
              </a:spcBef>
              <a:spcAft>
                <a:spcPts val="400"/>
              </a:spcAft>
              <a:buFont typeface="Arial"/>
              <a:buChar char="•"/>
            </a:pPr>
            <a:r>
              <a:rPr sz="2000" b="0" i="0">
                <a:solidFill>
                  <a:srgbClr val="1F2933"/>
                </a:solidFill>
                <a:latin typeface="Calibri"/>
                <a:cs typeface="Calibri"/>
                <a:ea typeface="Calibri"/>
              </a:rPr>
              <a:t>Nathanael: “thou art the Son of God; thou art the King of Israel” (v. 49).</a:t>
            </a:r>
          </a:p>
          <a:p>
            <a:pPr algn="l" marL="292608" indent="-182880">
              <a:lnSpc>
                <a:spcPct val="150000"/>
              </a:lnSpc>
              <a:spcBef>
                <a:spcPts val="100"/>
              </a:spcBef>
              <a:spcAft>
                <a:spcPts val="400"/>
              </a:spcAft>
              <a:buFont typeface="Arial"/>
              <a:buChar char="•"/>
            </a:pPr>
            <a:r>
              <a:rPr sz="2000" b="0" i="0">
                <a:solidFill>
                  <a:srgbClr val="1F2933"/>
                </a:solidFill>
                <a:latin typeface="Calibri"/>
                <a:cs typeface="Calibri"/>
                <a:ea typeface="Calibri"/>
              </a:rPr>
              <a:t>They will see “the angels of God ascending and descending upon the Son of man” (vv. 50–51).</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7F4EE"/>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6601968"/>
            <a:ext cx="12191999"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77240" y="6601968"/>
            <a:ext cx="10835640" cy="256032"/>
          </a:xfrm>
          <a:prstGeom prst="rect">
            <a:avLst/>
          </a:prstGeom>
          <a:noFill/>
        </p:spPr>
        <p:txBody>
          <a:bodyPr wrap="square" lIns="36576" rIns="36576" tIns="18288" bIns="18288" anchor="ctr">
            <a:noAutofit/>
          </a:bodyPr>
          <a:lstStyle/>
          <a:p>
            <a:pPr algn="ctr">
              <a:lnSpc>
                <a:spcPct val="100000"/>
              </a:lnSpc>
            </a:pPr>
            <a:r>
              <a:rPr sz="1000" b="0" i="0">
                <a:solidFill>
                  <a:srgbClr val="E8DFD0"/>
                </a:solidFill>
                <a:latin typeface="Calibri"/>
                <a:cs typeface="Calibri"/>
                <a:ea typeface="Calibri"/>
              </a:rPr>
              <a:t>John 1  ·  Word; Lamb; A&amp;P; P&amp;N        Memorize-the-Bible.com        All quotations are from the KJV for copyright reasons</a:t>
            </a:r>
          </a:p>
        </p:txBody>
      </p:sp>
      <p:sp>
        <p:nvSpPr>
          <p:cNvPr id="5" name="TextBox 4"/>
          <p:cNvSpPr txBox="1"/>
          <p:nvPr/>
        </p:nvSpPr>
        <p:spPr>
          <a:xfrm>
            <a:off x="365760" y="201168"/>
            <a:ext cx="11338560" cy="566928"/>
          </a:xfrm>
          <a:prstGeom prst="rect">
            <a:avLst/>
          </a:prstGeom>
          <a:noFill/>
        </p:spPr>
        <p:txBody>
          <a:bodyPr wrap="square" lIns="36576" rIns="36576" tIns="18288" bIns="18288" anchor="t">
            <a:noAutofit/>
          </a:bodyPr>
          <a:lstStyle/>
          <a:p>
            <a:pPr algn="l">
              <a:lnSpc>
                <a:spcPct val="100000"/>
              </a:lnSpc>
            </a:pPr>
            <a:r>
              <a:rPr sz="2600" b="1" i="0">
                <a:solidFill>
                  <a:srgbClr val="1F2933"/>
                </a:solidFill>
                <a:latin typeface="Calibri"/>
                <a:cs typeface="Calibri"/>
                <a:ea typeface="Calibri"/>
              </a:rPr>
              <a:t>Parallel Passages for John 1:</a:t>
            </a:r>
          </a:p>
        </p:txBody>
      </p:sp>
      <p:sp>
        <p:nvSpPr>
          <p:cNvPr id="6" name="Rectangle 5"/>
          <p:cNvSpPr/>
          <p:nvPr/>
        </p:nvSpPr>
        <p:spPr>
          <a:xfrm>
            <a:off x="384048" y="804672"/>
            <a:ext cx="2011680" cy="41148"/>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384048" y="960120"/>
            <a:ext cx="11292840" cy="5532120"/>
          </a:xfrm>
          <a:prstGeom prst="rect">
            <a:avLst/>
          </a:prstGeom>
          <a:noFill/>
        </p:spPr>
        <p:txBody>
          <a:bodyPr wrap="square" lIns="54864" rIns="54864" tIns="36576" bIns="18288">
            <a:noAutofit/>
          </a:bodyPr>
          <a:lstStyle/>
          <a:p>
            <a:pPr algn="l" marL="292608" indent="-182880">
              <a:lnSpc>
                <a:spcPct val="120000"/>
              </a:lnSpc>
              <a:spcBef>
                <a:spcPts val="100"/>
              </a:spcBef>
              <a:spcAft>
                <a:spcPts val="400"/>
              </a:spcAft>
              <a:buFont typeface="Arial"/>
              <a:buChar char="•"/>
            </a:pPr>
            <a:r>
              <a:rPr sz="1900" b="0" i="0">
                <a:solidFill>
                  <a:srgbClr val="1F2933"/>
                </a:solidFill>
                <a:latin typeface="Calibri"/>
                <a:cs typeface="Calibri"/>
                <a:ea typeface="Calibri"/>
              </a:rPr>
              <a:t>Matt 3:1–17 – the same ministry and witness of John the Baptist: the voice of Isa 40:3, baptizing with water, one coming after who is mightier, “whose shoes I am not worthy to bear,” and the Spirit descending “like a dove” (compare vv. 23, 26–27, 32).</a:t>
            </a:r>
          </a:p>
          <a:p>
            <a:pPr algn="l" marL="292608" indent="-182880">
              <a:lnSpc>
                <a:spcPct val="120000"/>
              </a:lnSpc>
              <a:spcBef>
                <a:spcPts val="100"/>
              </a:spcBef>
              <a:spcAft>
                <a:spcPts val="400"/>
              </a:spcAft>
              <a:buFont typeface="Arial"/>
              <a:buChar char="•"/>
            </a:pPr>
            <a:r>
              <a:rPr sz="1900" b="0" i="0">
                <a:solidFill>
                  <a:srgbClr val="1F2933"/>
                </a:solidFill>
                <a:latin typeface="Calibri"/>
                <a:cs typeface="Calibri"/>
                <a:ea typeface="Calibri"/>
              </a:rPr>
              <a:t>Mark 1:2–11 – the same incident: “the voice of one crying in the wilderness,” “the latchet of whose shoes I am not worthy to stoop down and unloose,” and the Spirit “like a dove descending upon him” (compare vv. 23, 27, 32).</a:t>
            </a:r>
          </a:p>
          <a:p>
            <a:pPr algn="l" marL="292608" indent="-182880">
              <a:lnSpc>
                <a:spcPct val="120000"/>
              </a:lnSpc>
              <a:spcBef>
                <a:spcPts val="100"/>
              </a:spcBef>
              <a:spcAft>
                <a:spcPts val="400"/>
              </a:spcAft>
              <a:buFont typeface="Arial"/>
              <a:buChar char="•"/>
            </a:pPr>
            <a:r>
              <a:rPr sz="1900" b="0" i="0">
                <a:solidFill>
                  <a:srgbClr val="1F2933"/>
                </a:solidFill>
                <a:latin typeface="Calibri"/>
                <a:cs typeface="Calibri"/>
                <a:ea typeface="Calibri"/>
              </a:rPr>
              <a:t>Luke 3:2–22 – the same incident: the people muse whether John “were the Christ, or not”; “the latchet of whose shoes I am not worthy to unloose”; the Spirit descends “in a bodily shape like a dove” (compare vv. 20, 27, 32).</a:t>
            </a:r>
          </a:p>
          <a:p>
            <a:pPr algn="l" marL="292608" indent="-182880">
              <a:lnSpc>
                <a:spcPct val="120000"/>
              </a:lnSpc>
              <a:spcBef>
                <a:spcPts val="100"/>
              </a:spcBef>
              <a:spcAft>
                <a:spcPts val="400"/>
              </a:spcAft>
              <a:buFont typeface="Arial"/>
              <a:buChar char="•"/>
            </a:pPr>
            <a:r>
              <a:rPr sz="1900" b="0" i="0">
                <a:solidFill>
                  <a:srgbClr val="1F2933"/>
                </a:solidFill>
                <a:latin typeface="Calibri"/>
                <a:cs typeface="Calibri"/>
                <a:ea typeface="Calibri"/>
              </a:rPr>
              <a:t>1 John 1:1–2 – close wording on the same theme: “That which was from the beginning… of the Word of life… that eternal life, which was with the Father, and was manifested unto us” (compare vv. 1–2, 4, 14).</a:t>
            </a:r>
          </a:p>
          <a:p>
            <a:pPr algn="l" marL="292608" indent="-182880">
              <a:lnSpc>
                <a:spcPct val="120000"/>
              </a:lnSpc>
              <a:spcBef>
                <a:spcPts val="100"/>
              </a:spcBef>
              <a:spcAft>
                <a:spcPts val="400"/>
              </a:spcAft>
              <a:buFont typeface="Arial"/>
              <a:buChar char="•"/>
            </a:pPr>
            <a:r>
              <a:rPr sz="1900" b="0" i="0">
                <a:solidFill>
                  <a:srgbClr val="1F2933"/>
                </a:solidFill>
                <a:latin typeface="Calibri"/>
                <a:cs typeface="Calibri"/>
                <a:ea typeface="Calibri"/>
              </a:rPr>
              <a:t>1 John 1:1–2 is a close-but-debatable case: its wording runs close to vv. 1–2, 4, and 14, but it is a later letter on the same theme rather than the same incident, so it may belong under Related Bible Passages instead.</a:t>
            </a:r>
          </a:p>
          <a:p>
            <a:pPr algn="l" marL="292608" indent="-182880">
              <a:lnSpc>
                <a:spcPct val="120000"/>
              </a:lnSpc>
              <a:spcBef>
                <a:spcPts val="100"/>
              </a:spcBef>
              <a:spcAft>
                <a:spcPts val="400"/>
              </a:spcAft>
              <a:buFont typeface="Arial"/>
              <a:buChar char="•"/>
            </a:pPr>
            <a:r>
              <a:rPr sz="1900" b="0" i="0">
                <a:solidFill>
                  <a:srgbClr val="1F2933"/>
                </a:solidFill>
                <a:latin typeface="Calibri"/>
                <a:cs typeface="Calibri"/>
                <a:ea typeface="Calibri"/>
              </a:rPr>
              <a:t>The MB sheet lists Matt 3, Mark 1, and Luke 3 as Parallel Chapters, so those three entries match it. It lists 1 John 1 only under cross references, so that one entry goes beyond the MB sheet.</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7F4EE"/>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6601968"/>
            <a:ext cx="12191999"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77240" y="6601968"/>
            <a:ext cx="10835640" cy="256032"/>
          </a:xfrm>
          <a:prstGeom prst="rect">
            <a:avLst/>
          </a:prstGeom>
          <a:noFill/>
        </p:spPr>
        <p:txBody>
          <a:bodyPr wrap="square" lIns="36576" rIns="36576" tIns="18288" bIns="18288" anchor="ctr">
            <a:noAutofit/>
          </a:bodyPr>
          <a:lstStyle/>
          <a:p>
            <a:pPr algn="ctr">
              <a:lnSpc>
                <a:spcPct val="100000"/>
              </a:lnSpc>
            </a:pPr>
            <a:r>
              <a:rPr sz="1000" b="0" i="0">
                <a:solidFill>
                  <a:srgbClr val="E8DFD0"/>
                </a:solidFill>
                <a:latin typeface="Calibri"/>
                <a:cs typeface="Calibri"/>
                <a:ea typeface="Calibri"/>
              </a:rPr>
              <a:t>John 1  ·  Word; Lamb; A&amp;P; P&amp;N        Memorize-the-Bible.com        All quotations are from the KJV for copyright reasons</a:t>
            </a:r>
          </a:p>
        </p:txBody>
      </p:sp>
      <p:sp>
        <p:nvSpPr>
          <p:cNvPr id="5" name="TextBox 4"/>
          <p:cNvSpPr txBox="1"/>
          <p:nvPr/>
        </p:nvSpPr>
        <p:spPr>
          <a:xfrm>
            <a:off x="365760" y="201168"/>
            <a:ext cx="11338560" cy="566928"/>
          </a:xfrm>
          <a:prstGeom prst="rect">
            <a:avLst/>
          </a:prstGeom>
          <a:noFill/>
        </p:spPr>
        <p:txBody>
          <a:bodyPr wrap="square" lIns="36576" rIns="36576" tIns="18288" bIns="18288" anchor="t">
            <a:noAutofit/>
          </a:bodyPr>
          <a:lstStyle/>
          <a:p>
            <a:pPr algn="l">
              <a:lnSpc>
                <a:spcPct val="100000"/>
              </a:lnSpc>
            </a:pPr>
            <a:r>
              <a:rPr sz="2600" b="1" i="0">
                <a:solidFill>
                  <a:srgbClr val="1F2933"/>
                </a:solidFill>
                <a:latin typeface="Calibri"/>
                <a:cs typeface="Calibri"/>
                <a:ea typeface="Calibri"/>
              </a:rPr>
              <a:t>Quotations for John 1:</a:t>
            </a:r>
          </a:p>
        </p:txBody>
      </p:sp>
      <p:sp>
        <p:nvSpPr>
          <p:cNvPr id="6" name="Rectangle 5"/>
          <p:cNvSpPr/>
          <p:nvPr/>
        </p:nvSpPr>
        <p:spPr>
          <a:xfrm>
            <a:off x="384048" y="804672"/>
            <a:ext cx="2011680" cy="41148"/>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384048" y="960120"/>
            <a:ext cx="11292840" cy="5532120"/>
          </a:xfrm>
          <a:prstGeom prst="rect">
            <a:avLst/>
          </a:prstGeom>
          <a:noFill/>
        </p:spPr>
        <p:txBody>
          <a:bodyPr wrap="square" lIns="54864" rIns="54864" tIns="36576" bIns="18288">
            <a:noAutofit/>
          </a:bodyPr>
          <a:lstStyle/>
          <a:p>
            <a:pPr algn="l" marL="292608" indent="-182880">
              <a:lnSpc>
                <a:spcPct val="150000"/>
              </a:lnSpc>
              <a:spcBef>
                <a:spcPts val="100"/>
              </a:spcBef>
              <a:spcAft>
                <a:spcPts val="400"/>
              </a:spcAft>
              <a:buFont typeface="Arial"/>
              <a:buChar char="•"/>
            </a:pPr>
            <a:r>
              <a:rPr sz="2000" b="0" i="0">
                <a:solidFill>
                  <a:srgbClr val="1F2933"/>
                </a:solidFill>
                <a:latin typeface="Calibri"/>
                <a:cs typeface="Calibri"/>
                <a:ea typeface="Calibri"/>
              </a:rPr>
              <a:t>Isa 40:3 – quoted in v. 23 and presented as such: “I am the voice of one crying in the wilderness, Make straight the way of the Lord, as said the prophet Esaias” (matches the MB sheet’s “Isa40 voice”).</a:t>
            </a:r>
          </a:p>
          <a:p>
            <a:pPr algn="l" marL="292608" indent="-182880">
              <a:lnSpc>
                <a:spcPct val="150000"/>
              </a:lnSpc>
              <a:spcBef>
                <a:spcPts val="100"/>
              </a:spcBef>
              <a:spcAft>
                <a:spcPts val="400"/>
              </a:spcAft>
              <a:buFont typeface="Arial"/>
              <a:buChar char="•"/>
            </a:pPr>
            <a:r>
              <a:rPr sz="2000" b="0" i="0">
                <a:solidFill>
                  <a:srgbClr val="1F2933"/>
                </a:solidFill>
                <a:latin typeface="Calibri"/>
                <a:cs typeface="Calibri"/>
                <a:ea typeface="Calibri"/>
              </a:rPr>
              <a:t>No later passage clearly quotes John 1 as Scripture (the MB sheet also lists “none” under Later Quoted By).</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7F4EE"/>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6601968"/>
            <a:ext cx="12191999"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77240" y="6601968"/>
            <a:ext cx="10835640" cy="256032"/>
          </a:xfrm>
          <a:prstGeom prst="rect">
            <a:avLst/>
          </a:prstGeom>
          <a:noFill/>
        </p:spPr>
        <p:txBody>
          <a:bodyPr wrap="square" lIns="36576" rIns="36576" tIns="18288" bIns="18288" anchor="ctr">
            <a:noAutofit/>
          </a:bodyPr>
          <a:lstStyle/>
          <a:p>
            <a:pPr algn="ctr">
              <a:lnSpc>
                <a:spcPct val="100000"/>
              </a:lnSpc>
            </a:pPr>
            <a:r>
              <a:rPr sz="1000" b="0" i="0">
                <a:solidFill>
                  <a:srgbClr val="E8DFD0"/>
                </a:solidFill>
                <a:latin typeface="Calibri"/>
                <a:cs typeface="Calibri"/>
                <a:ea typeface="Calibri"/>
              </a:rPr>
              <a:t>John 1  ·  Word; Lamb; A&amp;P; P&amp;N        Memorize-the-Bible.com        All quotations are from the KJV for copyright reasons</a:t>
            </a:r>
          </a:p>
        </p:txBody>
      </p:sp>
      <p:sp>
        <p:nvSpPr>
          <p:cNvPr id="5" name="TextBox 4"/>
          <p:cNvSpPr txBox="1"/>
          <p:nvPr/>
        </p:nvSpPr>
        <p:spPr>
          <a:xfrm>
            <a:off x="365760" y="201168"/>
            <a:ext cx="11338560" cy="566928"/>
          </a:xfrm>
          <a:prstGeom prst="rect">
            <a:avLst/>
          </a:prstGeom>
          <a:noFill/>
        </p:spPr>
        <p:txBody>
          <a:bodyPr wrap="square" lIns="36576" rIns="36576" tIns="18288" bIns="18288" anchor="t">
            <a:noAutofit/>
          </a:bodyPr>
          <a:lstStyle/>
          <a:p>
            <a:pPr algn="l">
              <a:lnSpc>
                <a:spcPct val="100000"/>
              </a:lnSpc>
            </a:pPr>
            <a:r>
              <a:rPr sz="2600" b="1" i="0">
                <a:solidFill>
                  <a:srgbClr val="1F2933"/>
                </a:solidFill>
                <a:latin typeface="Calibri"/>
                <a:cs typeface="Calibri"/>
                <a:ea typeface="Calibri"/>
              </a:rPr>
              <a:t>Other Related Chapters for John 1 - Nearby context</a:t>
            </a:r>
          </a:p>
        </p:txBody>
      </p:sp>
      <p:sp>
        <p:nvSpPr>
          <p:cNvPr id="6" name="Rectangle 5"/>
          <p:cNvSpPr/>
          <p:nvPr/>
        </p:nvSpPr>
        <p:spPr>
          <a:xfrm>
            <a:off x="384048" y="804672"/>
            <a:ext cx="2011680" cy="41148"/>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384048" y="960120"/>
            <a:ext cx="11292840" cy="5532120"/>
          </a:xfrm>
          <a:prstGeom prst="rect">
            <a:avLst/>
          </a:prstGeom>
          <a:noFill/>
        </p:spPr>
        <p:txBody>
          <a:bodyPr wrap="square" lIns="54864" rIns="54864" tIns="36576" bIns="18288">
            <a:noAutofit/>
          </a:bodyPr>
          <a:lstStyle/>
          <a:p>
            <a:pPr algn="l" marL="292608" indent="-182880">
              <a:lnSpc>
                <a:spcPct val="150000"/>
              </a:lnSpc>
              <a:spcBef>
                <a:spcPts val="100"/>
              </a:spcBef>
              <a:spcAft>
                <a:spcPts val="400"/>
              </a:spcAft>
              <a:buFont typeface="Arial"/>
              <a:buChar char="•"/>
            </a:pPr>
            <a:r>
              <a:rPr sz="2000" b="0" i="0">
                <a:solidFill>
                  <a:srgbClr val="1F2933"/>
                </a:solidFill>
                <a:latin typeface="Calibri"/>
                <a:cs typeface="Calibri"/>
                <a:ea typeface="Calibri"/>
              </a:rPr>
              <a:t>John 2:1–11 – “the third day” continues the run of days from John 1 (vv. 29, 35, 43) with the first sign at Cana.</a:t>
            </a:r>
          </a:p>
          <a:p>
            <a:pPr algn="l" marL="292608" indent="-182880">
              <a:lnSpc>
                <a:spcPct val="150000"/>
              </a:lnSpc>
              <a:spcBef>
                <a:spcPts val="100"/>
              </a:spcBef>
              <a:spcAft>
                <a:spcPts val="400"/>
              </a:spcAft>
              <a:buFont typeface="Arial"/>
              <a:buChar char="•"/>
            </a:pPr>
            <a:r>
              <a:rPr sz="2000" b="0" i="0">
                <a:solidFill>
                  <a:srgbClr val="1F2933"/>
                </a:solidFill>
                <a:latin typeface="Calibri"/>
                <a:cs typeface="Calibri"/>
                <a:ea typeface="Calibri"/>
              </a:rPr>
              <a:t>John 3:22–36 – John’s further witness: “I am not the Christ, but that I am sent before him… He must increase, but I must decrease.”</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7F4EE"/>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6601968"/>
            <a:ext cx="12191999"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77240" y="6601968"/>
            <a:ext cx="10835640" cy="256032"/>
          </a:xfrm>
          <a:prstGeom prst="rect">
            <a:avLst/>
          </a:prstGeom>
          <a:noFill/>
        </p:spPr>
        <p:txBody>
          <a:bodyPr wrap="square" lIns="36576" rIns="36576" tIns="18288" bIns="18288" anchor="ctr">
            <a:noAutofit/>
          </a:bodyPr>
          <a:lstStyle/>
          <a:p>
            <a:pPr algn="ctr">
              <a:lnSpc>
                <a:spcPct val="100000"/>
              </a:lnSpc>
            </a:pPr>
            <a:r>
              <a:rPr sz="1000" b="0" i="0">
                <a:solidFill>
                  <a:srgbClr val="E8DFD0"/>
                </a:solidFill>
                <a:latin typeface="Calibri"/>
                <a:cs typeface="Calibri"/>
                <a:ea typeface="Calibri"/>
              </a:rPr>
              <a:t>John 1  ·  Word; Lamb; A&amp;P; P&amp;N        Memorize-the-Bible.com        All quotations are from the KJV for copyright reasons</a:t>
            </a:r>
          </a:p>
        </p:txBody>
      </p:sp>
      <p:sp>
        <p:nvSpPr>
          <p:cNvPr id="5" name="TextBox 4"/>
          <p:cNvSpPr txBox="1"/>
          <p:nvPr/>
        </p:nvSpPr>
        <p:spPr>
          <a:xfrm>
            <a:off x="365760" y="201168"/>
            <a:ext cx="11338560" cy="566928"/>
          </a:xfrm>
          <a:prstGeom prst="rect">
            <a:avLst/>
          </a:prstGeom>
          <a:noFill/>
        </p:spPr>
        <p:txBody>
          <a:bodyPr wrap="square" lIns="36576" rIns="36576" tIns="18288" bIns="18288" anchor="t">
            <a:noAutofit/>
          </a:bodyPr>
          <a:lstStyle/>
          <a:p>
            <a:pPr algn="l">
              <a:lnSpc>
                <a:spcPct val="100000"/>
              </a:lnSpc>
            </a:pPr>
            <a:r>
              <a:rPr sz="2600" b="1" i="0">
                <a:solidFill>
                  <a:srgbClr val="1F2933"/>
                </a:solidFill>
                <a:latin typeface="Calibri"/>
                <a:cs typeface="Calibri"/>
                <a:ea typeface="Calibri"/>
              </a:rPr>
              <a:t>Other Related Chapters for John 1 - Similar incidents</a:t>
            </a:r>
          </a:p>
        </p:txBody>
      </p:sp>
      <p:sp>
        <p:nvSpPr>
          <p:cNvPr id="6" name="Rectangle 5"/>
          <p:cNvSpPr/>
          <p:nvPr/>
        </p:nvSpPr>
        <p:spPr>
          <a:xfrm>
            <a:off x="384048" y="804672"/>
            <a:ext cx="2011680" cy="41148"/>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384048" y="960120"/>
            <a:ext cx="11292840" cy="5532120"/>
          </a:xfrm>
          <a:prstGeom prst="rect">
            <a:avLst/>
          </a:prstGeom>
          <a:noFill/>
        </p:spPr>
        <p:txBody>
          <a:bodyPr wrap="square" lIns="54864" rIns="54864" tIns="36576" bIns="18288">
            <a:noAutofit/>
          </a:bodyPr>
          <a:lstStyle/>
          <a:p>
            <a:pPr algn="l" marL="292608" indent="-182880">
              <a:lnSpc>
                <a:spcPct val="150000"/>
              </a:lnSpc>
              <a:spcBef>
                <a:spcPts val="100"/>
              </a:spcBef>
              <a:spcAft>
                <a:spcPts val="400"/>
              </a:spcAft>
              <a:buFont typeface="Arial"/>
              <a:buChar char="•"/>
            </a:pPr>
            <a:r>
              <a:rPr sz="2000" b="0" i="0">
                <a:solidFill>
                  <a:srgbClr val="1F2933"/>
                </a:solidFill>
                <a:latin typeface="Calibri"/>
                <a:cs typeface="Calibri"/>
                <a:ea typeface="Calibri"/>
              </a:rPr>
              <a:t>Matt 4:18–22; Mark 1:16–20; Luke 5:1–11 – a later, distinct call of Simon, Andrew, James, and John by the sea of Galilee.</a:t>
            </a:r>
          </a:p>
          <a:p>
            <a:pPr algn="l" marL="292608" indent="-182880">
              <a:lnSpc>
                <a:spcPct val="150000"/>
              </a:lnSpc>
              <a:spcBef>
                <a:spcPts val="100"/>
              </a:spcBef>
              <a:spcAft>
                <a:spcPts val="400"/>
              </a:spcAft>
              <a:buFont typeface="Arial"/>
              <a:buChar char="•"/>
            </a:pPr>
            <a:r>
              <a:rPr sz="2000" b="0" i="0">
                <a:solidFill>
                  <a:srgbClr val="1F2933"/>
                </a:solidFill>
                <a:latin typeface="Calibri"/>
                <a:cs typeface="Calibri"/>
                <a:ea typeface="Calibri"/>
              </a:rPr>
              <a:t>Matt 16:16–18 – Peter’s confession and the naming “thou art Peter,” compared with the naming “Cephas” in v. 42.</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7F4EE"/>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6601968"/>
            <a:ext cx="12191999"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77240" y="6601968"/>
            <a:ext cx="10835640" cy="256032"/>
          </a:xfrm>
          <a:prstGeom prst="rect">
            <a:avLst/>
          </a:prstGeom>
          <a:noFill/>
        </p:spPr>
        <p:txBody>
          <a:bodyPr wrap="square" lIns="36576" rIns="36576" tIns="18288" bIns="18288" anchor="ctr">
            <a:noAutofit/>
          </a:bodyPr>
          <a:lstStyle/>
          <a:p>
            <a:pPr algn="ctr">
              <a:lnSpc>
                <a:spcPct val="100000"/>
              </a:lnSpc>
            </a:pPr>
            <a:r>
              <a:rPr sz="1000" b="0" i="0">
                <a:solidFill>
                  <a:srgbClr val="E8DFD0"/>
                </a:solidFill>
                <a:latin typeface="Calibri"/>
                <a:cs typeface="Calibri"/>
                <a:ea typeface="Calibri"/>
              </a:rPr>
              <a:t>John 1  ·  Word; Lamb; A&amp;P; P&amp;N        Memorize-the-Bible.com        All quotations are from the KJV for copyright reasons</a:t>
            </a:r>
          </a:p>
        </p:txBody>
      </p:sp>
      <p:sp>
        <p:nvSpPr>
          <p:cNvPr id="5" name="TextBox 4"/>
          <p:cNvSpPr txBox="1"/>
          <p:nvPr/>
        </p:nvSpPr>
        <p:spPr>
          <a:xfrm>
            <a:off x="365760" y="201168"/>
            <a:ext cx="11338560" cy="566928"/>
          </a:xfrm>
          <a:prstGeom prst="rect">
            <a:avLst/>
          </a:prstGeom>
          <a:noFill/>
        </p:spPr>
        <p:txBody>
          <a:bodyPr wrap="square" lIns="36576" rIns="36576" tIns="18288" bIns="18288" anchor="t">
            <a:noAutofit/>
          </a:bodyPr>
          <a:lstStyle/>
          <a:p>
            <a:pPr algn="l">
              <a:lnSpc>
                <a:spcPct val="100000"/>
              </a:lnSpc>
            </a:pPr>
            <a:r>
              <a:rPr sz="2600" b="1" i="0">
                <a:solidFill>
                  <a:srgbClr val="1F2933"/>
                </a:solidFill>
                <a:latin typeface="Calibri"/>
                <a:cs typeface="Calibri"/>
                <a:ea typeface="Calibri"/>
              </a:rPr>
              <a:t>Other Related Chapters for John 1 - Later remembrances</a:t>
            </a:r>
          </a:p>
        </p:txBody>
      </p:sp>
      <p:sp>
        <p:nvSpPr>
          <p:cNvPr id="6" name="Rectangle 5"/>
          <p:cNvSpPr/>
          <p:nvPr/>
        </p:nvSpPr>
        <p:spPr>
          <a:xfrm>
            <a:off x="384048" y="804672"/>
            <a:ext cx="2011680" cy="41148"/>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384048" y="960120"/>
            <a:ext cx="11292840" cy="5532120"/>
          </a:xfrm>
          <a:prstGeom prst="rect">
            <a:avLst/>
          </a:prstGeom>
          <a:noFill/>
        </p:spPr>
        <p:txBody>
          <a:bodyPr wrap="square" lIns="54864" rIns="54864" tIns="36576" bIns="18288">
            <a:noAutofit/>
          </a:bodyPr>
          <a:lstStyle/>
          <a:p>
            <a:pPr algn="l" marL="292608" indent="-182880">
              <a:lnSpc>
                <a:spcPct val="150000"/>
              </a:lnSpc>
              <a:spcBef>
                <a:spcPts val="100"/>
              </a:spcBef>
              <a:spcAft>
                <a:spcPts val="400"/>
              </a:spcAft>
              <a:buFont typeface="Arial"/>
              <a:buChar char="•"/>
            </a:pPr>
            <a:r>
              <a:rPr sz="2000" b="0" i="0">
                <a:solidFill>
                  <a:srgbClr val="1F2933"/>
                </a:solidFill>
                <a:latin typeface="Calibri"/>
                <a:cs typeface="Calibri"/>
                <a:ea typeface="Calibri"/>
              </a:rPr>
              <a:t>John 5:33–35 – Jesus recalls that the Jews sent unto John, “and he bare witness unto the truth.”</a:t>
            </a:r>
          </a:p>
          <a:p>
            <a:pPr algn="l" marL="292608" indent="-182880">
              <a:lnSpc>
                <a:spcPct val="150000"/>
              </a:lnSpc>
              <a:spcBef>
                <a:spcPts val="100"/>
              </a:spcBef>
              <a:spcAft>
                <a:spcPts val="400"/>
              </a:spcAft>
              <a:buFont typeface="Arial"/>
              <a:buChar char="•"/>
            </a:pPr>
            <a:r>
              <a:rPr sz="2000" b="0" i="0">
                <a:solidFill>
                  <a:srgbClr val="1F2933"/>
                </a:solidFill>
                <a:latin typeface="Calibri"/>
                <a:cs typeface="Calibri"/>
                <a:ea typeface="Calibri"/>
              </a:rPr>
              <a:t>John 10:40–41 – Jesus returns to the place beyond Jordan “where John at first baptized.”</a:t>
            </a:r>
          </a:p>
          <a:p>
            <a:pPr algn="l" marL="292608" indent="-182880">
              <a:lnSpc>
                <a:spcPct val="150000"/>
              </a:lnSpc>
              <a:spcBef>
                <a:spcPts val="100"/>
              </a:spcBef>
              <a:spcAft>
                <a:spcPts val="400"/>
              </a:spcAft>
              <a:buFont typeface="Arial"/>
              <a:buChar char="•"/>
            </a:pPr>
            <a:r>
              <a:rPr sz="2000" b="0" i="0">
                <a:solidFill>
                  <a:srgbClr val="1F2933"/>
                </a:solidFill>
                <a:latin typeface="Calibri"/>
                <a:cs typeface="Calibri"/>
                <a:ea typeface="Calibri"/>
              </a:rPr>
              <a:t>Acts 13:24–25 – Paul recalls John saying, “I am not he… whose shoes of his feet I am not worthy to loose.”</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7F4EE"/>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6601968"/>
            <a:ext cx="12191999"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77240" y="6601968"/>
            <a:ext cx="10835640" cy="256032"/>
          </a:xfrm>
          <a:prstGeom prst="rect">
            <a:avLst/>
          </a:prstGeom>
          <a:noFill/>
        </p:spPr>
        <p:txBody>
          <a:bodyPr wrap="square" lIns="36576" rIns="36576" tIns="18288" bIns="18288" anchor="ctr">
            <a:noAutofit/>
          </a:bodyPr>
          <a:lstStyle/>
          <a:p>
            <a:pPr algn="ctr">
              <a:lnSpc>
                <a:spcPct val="100000"/>
              </a:lnSpc>
            </a:pPr>
            <a:r>
              <a:rPr sz="1000" b="0" i="0">
                <a:solidFill>
                  <a:srgbClr val="E8DFD0"/>
                </a:solidFill>
                <a:latin typeface="Calibri"/>
                <a:cs typeface="Calibri"/>
                <a:ea typeface="Calibri"/>
              </a:rPr>
              <a:t>John 1  ·  Word; Lamb; A&amp;P; P&amp;N        Memorize-the-Bible.com        All quotations are from the KJV for copyright reasons</a:t>
            </a:r>
          </a:p>
        </p:txBody>
      </p:sp>
      <p:sp>
        <p:nvSpPr>
          <p:cNvPr id="5" name="TextBox 4"/>
          <p:cNvSpPr txBox="1"/>
          <p:nvPr/>
        </p:nvSpPr>
        <p:spPr>
          <a:xfrm>
            <a:off x="365760" y="201168"/>
            <a:ext cx="11338560" cy="566928"/>
          </a:xfrm>
          <a:prstGeom prst="rect">
            <a:avLst/>
          </a:prstGeom>
          <a:noFill/>
        </p:spPr>
        <p:txBody>
          <a:bodyPr wrap="square" lIns="36576" rIns="36576" tIns="18288" bIns="18288" anchor="t">
            <a:noAutofit/>
          </a:bodyPr>
          <a:lstStyle/>
          <a:p>
            <a:pPr algn="l">
              <a:lnSpc>
                <a:spcPct val="100000"/>
              </a:lnSpc>
            </a:pPr>
            <a:r>
              <a:rPr sz="2600" b="1" i="0">
                <a:solidFill>
                  <a:srgbClr val="1F2933"/>
                </a:solidFill>
                <a:latin typeface="Calibri"/>
                <a:cs typeface="Calibri"/>
                <a:ea typeface="Calibri"/>
              </a:rPr>
              <a:t>Other Related Chapters for John 1 - Echoes</a:t>
            </a:r>
          </a:p>
        </p:txBody>
      </p:sp>
      <p:sp>
        <p:nvSpPr>
          <p:cNvPr id="6" name="Rectangle 5"/>
          <p:cNvSpPr/>
          <p:nvPr/>
        </p:nvSpPr>
        <p:spPr>
          <a:xfrm>
            <a:off x="384048" y="804672"/>
            <a:ext cx="2011680" cy="41148"/>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384048" y="960120"/>
            <a:ext cx="11292840" cy="5532120"/>
          </a:xfrm>
          <a:prstGeom prst="rect">
            <a:avLst/>
          </a:prstGeom>
          <a:noFill/>
        </p:spPr>
        <p:txBody>
          <a:bodyPr wrap="square" lIns="54864" rIns="54864" tIns="36576" bIns="18288">
            <a:noAutofit/>
          </a:bodyPr>
          <a:lstStyle/>
          <a:p>
            <a:pPr algn="l" marL="292608" indent="-182880">
              <a:lnSpc>
                <a:spcPct val="150000"/>
              </a:lnSpc>
              <a:spcBef>
                <a:spcPts val="100"/>
              </a:spcBef>
              <a:spcAft>
                <a:spcPts val="400"/>
              </a:spcAft>
              <a:buFont typeface="Arial"/>
              <a:buChar char="•"/>
            </a:pPr>
            <a:r>
              <a:rPr sz="2000" b="0" i="0">
                <a:solidFill>
                  <a:srgbClr val="1F2933"/>
                </a:solidFill>
                <a:latin typeface="Calibri"/>
                <a:cs typeface="Calibri"/>
                <a:ea typeface="Calibri"/>
              </a:rPr>
              <a:t>Gen 1:1–5 – “In the beginning,” the word of God bringing light out of darkness (vv. 1–5).</a:t>
            </a:r>
          </a:p>
          <a:p>
            <a:pPr algn="l" marL="292608" indent="-182880">
              <a:lnSpc>
                <a:spcPct val="150000"/>
              </a:lnSpc>
              <a:spcBef>
                <a:spcPts val="100"/>
              </a:spcBef>
              <a:spcAft>
                <a:spcPts val="400"/>
              </a:spcAft>
              <a:buFont typeface="Arial"/>
              <a:buChar char="•"/>
            </a:pPr>
            <a:r>
              <a:rPr sz="2000" b="0" i="0">
                <a:solidFill>
                  <a:srgbClr val="1F2933"/>
                </a:solidFill>
                <a:latin typeface="Calibri"/>
                <a:cs typeface="Calibri"/>
                <a:ea typeface="Calibri"/>
              </a:rPr>
              <a:t>Psa 33:6, 9 – “By the word of the LORD were the heavens made… he spake, and it was done” (v. 3).</a:t>
            </a:r>
          </a:p>
          <a:p>
            <a:pPr algn="l" marL="292608" indent="-182880">
              <a:lnSpc>
                <a:spcPct val="150000"/>
              </a:lnSpc>
              <a:spcBef>
                <a:spcPts val="100"/>
              </a:spcBef>
              <a:spcAft>
                <a:spcPts val="400"/>
              </a:spcAft>
              <a:buFont typeface="Arial"/>
              <a:buChar char="•"/>
            </a:pPr>
            <a:r>
              <a:rPr sz="2000" b="0" i="0">
                <a:solidFill>
                  <a:srgbClr val="1F2933"/>
                </a:solidFill>
                <a:latin typeface="Calibri"/>
                <a:cs typeface="Calibri"/>
                <a:ea typeface="Calibri"/>
              </a:rPr>
              <a:t>Prov 8:22–30 – wisdom with the LORD “in the beginning of his way… as one brought up with him” (vv. 1–2).</a:t>
            </a:r>
          </a:p>
          <a:p>
            <a:pPr algn="l" marL="292608" indent="-182880">
              <a:lnSpc>
                <a:spcPct val="150000"/>
              </a:lnSpc>
              <a:spcBef>
                <a:spcPts val="100"/>
              </a:spcBef>
              <a:spcAft>
                <a:spcPts val="400"/>
              </a:spcAft>
              <a:buFont typeface="Arial"/>
              <a:buChar char="•"/>
            </a:pPr>
            <a:r>
              <a:rPr sz="2000" b="0" i="0">
                <a:solidFill>
                  <a:srgbClr val="1F2933"/>
                </a:solidFill>
                <a:latin typeface="Calibri"/>
                <a:cs typeface="Calibri"/>
                <a:ea typeface="Calibri"/>
              </a:rPr>
              <a:t>Isa 60:1–2 – “thy light is come… darkness shall cover the earth” (vv. 4–9).</a:t>
            </a:r>
          </a:p>
          <a:p>
            <a:pPr algn="l" marL="292608" indent="-182880">
              <a:lnSpc>
                <a:spcPct val="150000"/>
              </a:lnSpc>
              <a:spcBef>
                <a:spcPts val="100"/>
              </a:spcBef>
              <a:spcAft>
                <a:spcPts val="400"/>
              </a:spcAft>
              <a:buFont typeface="Arial"/>
              <a:buChar char="•"/>
            </a:pPr>
            <a:r>
              <a:rPr sz="2000" b="0" i="0">
                <a:solidFill>
                  <a:srgbClr val="1F2933"/>
                </a:solidFill>
                <a:latin typeface="Calibri"/>
                <a:cs typeface="Calibri"/>
                <a:ea typeface="Calibri"/>
              </a:rPr>
              <a:t>Exod 34:6 – the LORD “abundant in goodness and truth” alongside the law given by Moses (vv. 14, 17).</a:t>
            </a:r>
          </a:p>
          <a:p>
            <a:pPr algn="l" marL="292608" indent="-182880">
              <a:lnSpc>
                <a:spcPct val="150000"/>
              </a:lnSpc>
              <a:spcBef>
                <a:spcPts val="100"/>
              </a:spcBef>
              <a:spcAft>
                <a:spcPts val="400"/>
              </a:spcAft>
              <a:buFont typeface="Arial"/>
              <a:buChar char="•"/>
            </a:pPr>
            <a:r>
              <a:rPr sz="2000" b="0" i="0">
                <a:solidFill>
                  <a:srgbClr val="1F2933"/>
                </a:solidFill>
                <a:latin typeface="Calibri"/>
                <a:cs typeface="Calibri"/>
                <a:ea typeface="Calibri"/>
              </a:rPr>
              <a:t>Exod 33:20 – “there shall no man see me, and live” (v. 18).</a:t>
            </a:r>
          </a:p>
          <a:p>
            <a:pPr algn="l" marL="292608" indent="-182880">
              <a:lnSpc>
                <a:spcPct val="150000"/>
              </a:lnSpc>
              <a:spcBef>
                <a:spcPts val="100"/>
              </a:spcBef>
              <a:spcAft>
                <a:spcPts val="400"/>
              </a:spcAft>
              <a:buFont typeface="Arial"/>
              <a:buChar char="•"/>
            </a:pPr>
            <a:r>
              <a:rPr sz="2000" b="0" i="0">
                <a:solidFill>
                  <a:srgbClr val="1F2933"/>
                </a:solidFill>
                <a:latin typeface="Calibri"/>
                <a:cs typeface="Calibri"/>
                <a:ea typeface="Calibri"/>
              </a:rPr>
              <a:t>Exod 40:34–35 – the glory filling the tabernacle, behind “dwelt among us… we beheld his glory” (v. 14).</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7F4EE"/>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6601968"/>
            <a:ext cx="12191999"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77240" y="6601968"/>
            <a:ext cx="10835640" cy="256032"/>
          </a:xfrm>
          <a:prstGeom prst="rect">
            <a:avLst/>
          </a:prstGeom>
          <a:noFill/>
        </p:spPr>
        <p:txBody>
          <a:bodyPr wrap="square" lIns="36576" rIns="36576" tIns="18288" bIns="18288" anchor="ctr">
            <a:noAutofit/>
          </a:bodyPr>
          <a:lstStyle/>
          <a:p>
            <a:pPr algn="ctr">
              <a:lnSpc>
                <a:spcPct val="100000"/>
              </a:lnSpc>
            </a:pPr>
            <a:r>
              <a:rPr sz="1000" b="0" i="0">
                <a:solidFill>
                  <a:srgbClr val="E8DFD0"/>
                </a:solidFill>
                <a:latin typeface="Calibri"/>
                <a:cs typeface="Calibri"/>
                <a:ea typeface="Calibri"/>
              </a:rPr>
              <a:t>John 1  ·  Word; Lamb; A&amp;P; P&amp;N        Memorize-the-Bible.com        All quotations are from the KJV for copyright reasons</a:t>
            </a:r>
          </a:p>
        </p:txBody>
      </p:sp>
      <p:sp>
        <p:nvSpPr>
          <p:cNvPr id="5" name="TextBox 4"/>
          <p:cNvSpPr txBox="1"/>
          <p:nvPr/>
        </p:nvSpPr>
        <p:spPr>
          <a:xfrm>
            <a:off x="365760" y="201168"/>
            <a:ext cx="11338560" cy="566928"/>
          </a:xfrm>
          <a:prstGeom prst="rect">
            <a:avLst/>
          </a:prstGeom>
          <a:noFill/>
        </p:spPr>
        <p:txBody>
          <a:bodyPr wrap="square" lIns="36576" rIns="36576" tIns="18288" bIns="18288" anchor="t">
            <a:noAutofit/>
          </a:bodyPr>
          <a:lstStyle/>
          <a:p>
            <a:pPr algn="l">
              <a:lnSpc>
                <a:spcPct val="100000"/>
              </a:lnSpc>
            </a:pPr>
            <a:r>
              <a:rPr sz="2600" b="1" i="0">
                <a:solidFill>
                  <a:srgbClr val="1F2933"/>
                </a:solidFill>
                <a:latin typeface="Calibri"/>
                <a:cs typeface="Calibri"/>
                <a:ea typeface="Calibri"/>
              </a:rPr>
              <a:t>Other Related Chapters for John 1 - Foreshadowings</a:t>
            </a:r>
          </a:p>
        </p:txBody>
      </p:sp>
      <p:sp>
        <p:nvSpPr>
          <p:cNvPr id="6" name="Rectangle 5"/>
          <p:cNvSpPr/>
          <p:nvPr/>
        </p:nvSpPr>
        <p:spPr>
          <a:xfrm>
            <a:off x="384048" y="804672"/>
            <a:ext cx="2011680" cy="41148"/>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384048" y="960120"/>
            <a:ext cx="11292840" cy="5532120"/>
          </a:xfrm>
          <a:prstGeom prst="rect">
            <a:avLst/>
          </a:prstGeom>
          <a:noFill/>
        </p:spPr>
        <p:txBody>
          <a:bodyPr wrap="square" lIns="54864" rIns="54864" tIns="36576" bIns="18288">
            <a:noAutofit/>
          </a:bodyPr>
          <a:lstStyle/>
          <a:p>
            <a:pPr algn="l" marL="292608" indent="-182880">
              <a:lnSpc>
                <a:spcPct val="150000"/>
              </a:lnSpc>
              <a:spcBef>
                <a:spcPts val="100"/>
              </a:spcBef>
              <a:spcAft>
                <a:spcPts val="400"/>
              </a:spcAft>
              <a:buFont typeface="Arial"/>
              <a:buChar char="•"/>
            </a:pPr>
            <a:r>
              <a:rPr sz="2000" b="0" i="0">
                <a:solidFill>
                  <a:srgbClr val="1F2933"/>
                </a:solidFill>
                <a:latin typeface="Calibri"/>
                <a:cs typeface="Calibri"/>
                <a:ea typeface="Calibri"/>
              </a:rPr>
              <a:t>Gen 22:8 – “God will provide himself a lamb” (vv. 29, 36).</a:t>
            </a:r>
          </a:p>
          <a:p>
            <a:pPr algn="l" marL="292608" indent="-182880">
              <a:lnSpc>
                <a:spcPct val="150000"/>
              </a:lnSpc>
              <a:spcBef>
                <a:spcPts val="100"/>
              </a:spcBef>
              <a:spcAft>
                <a:spcPts val="400"/>
              </a:spcAft>
              <a:buFont typeface="Arial"/>
              <a:buChar char="•"/>
            </a:pPr>
            <a:r>
              <a:rPr sz="2000" b="0" i="0">
                <a:solidFill>
                  <a:srgbClr val="1F2933"/>
                </a:solidFill>
                <a:latin typeface="Calibri"/>
                <a:cs typeface="Calibri"/>
                <a:ea typeface="Calibri"/>
              </a:rPr>
              <a:t>Exod 12:3–13 – the Passover lamb (v. 29; compare John 19:36).</a:t>
            </a:r>
          </a:p>
          <a:p>
            <a:pPr algn="l" marL="292608" indent="-182880">
              <a:lnSpc>
                <a:spcPct val="150000"/>
              </a:lnSpc>
              <a:spcBef>
                <a:spcPts val="100"/>
              </a:spcBef>
              <a:spcAft>
                <a:spcPts val="400"/>
              </a:spcAft>
              <a:buFont typeface="Arial"/>
              <a:buChar char="•"/>
            </a:pPr>
            <a:r>
              <a:rPr sz="2000" b="0" i="0">
                <a:solidFill>
                  <a:srgbClr val="1F2933"/>
                </a:solidFill>
                <a:latin typeface="Calibri"/>
                <a:cs typeface="Calibri"/>
                <a:ea typeface="Calibri"/>
              </a:rPr>
              <a:t>Isa 53:7, 11–12 – the lamb brought to the slaughter, who “bare the sin of many” (v. 29).</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7F4EE"/>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6601968"/>
            <a:ext cx="12191999"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77240" y="6601968"/>
            <a:ext cx="10835640" cy="256032"/>
          </a:xfrm>
          <a:prstGeom prst="rect">
            <a:avLst/>
          </a:prstGeom>
          <a:noFill/>
        </p:spPr>
        <p:txBody>
          <a:bodyPr wrap="square" lIns="36576" rIns="36576" tIns="18288" bIns="18288" anchor="ctr">
            <a:noAutofit/>
          </a:bodyPr>
          <a:lstStyle/>
          <a:p>
            <a:pPr algn="ctr">
              <a:lnSpc>
                <a:spcPct val="100000"/>
              </a:lnSpc>
            </a:pPr>
            <a:r>
              <a:rPr sz="1000" b="0" i="0">
                <a:solidFill>
                  <a:srgbClr val="E8DFD0"/>
                </a:solidFill>
                <a:latin typeface="Calibri"/>
                <a:cs typeface="Calibri"/>
                <a:ea typeface="Calibri"/>
              </a:rPr>
              <a:t>John 1  ·  Word; Lamb; A&amp;P; P&amp;N        Memorize-the-Bible.com        All quotations are from the KJV for copyright reasons</a:t>
            </a:r>
          </a:p>
        </p:txBody>
      </p:sp>
      <p:sp>
        <p:nvSpPr>
          <p:cNvPr id="5" name="TextBox 4"/>
          <p:cNvSpPr txBox="1"/>
          <p:nvPr/>
        </p:nvSpPr>
        <p:spPr>
          <a:xfrm>
            <a:off x="365760" y="201168"/>
            <a:ext cx="11338560" cy="566928"/>
          </a:xfrm>
          <a:prstGeom prst="rect">
            <a:avLst/>
          </a:prstGeom>
          <a:noFill/>
        </p:spPr>
        <p:txBody>
          <a:bodyPr wrap="square" lIns="36576" rIns="36576" tIns="18288" bIns="18288" anchor="t">
            <a:noAutofit/>
          </a:bodyPr>
          <a:lstStyle/>
          <a:p>
            <a:pPr algn="l">
              <a:lnSpc>
                <a:spcPct val="100000"/>
              </a:lnSpc>
            </a:pPr>
            <a:r>
              <a:rPr sz="2600" b="1" i="0">
                <a:solidFill>
                  <a:srgbClr val="1F2933"/>
                </a:solidFill>
                <a:latin typeface="Calibri"/>
                <a:cs typeface="Calibri"/>
                <a:ea typeface="Calibri"/>
              </a:rPr>
              <a:t>Other Related Chapters for John 1 - Allusions</a:t>
            </a:r>
          </a:p>
        </p:txBody>
      </p:sp>
      <p:sp>
        <p:nvSpPr>
          <p:cNvPr id="6" name="Rectangle 5"/>
          <p:cNvSpPr/>
          <p:nvPr/>
        </p:nvSpPr>
        <p:spPr>
          <a:xfrm>
            <a:off x="384048" y="804672"/>
            <a:ext cx="2011680" cy="41148"/>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384048" y="960120"/>
            <a:ext cx="11292840" cy="5532120"/>
          </a:xfrm>
          <a:prstGeom prst="rect">
            <a:avLst/>
          </a:prstGeom>
          <a:noFill/>
        </p:spPr>
        <p:txBody>
          <a:bodyPr wrap="square" lIns="54864" rIns="54864" tIns="36576" bIns="18288">
            <a:noAutofit/>
          </a:bodyPr>
          <a:lstStyle/>
          <a:p>
            <a:pPr algn="l" marL="292608" indent="-182880">
              <a:lnSpc>
                <a:spcPct val="150000"/>
              </a:lnSpc>
              <a:spcBef>
                <a:spcPts val="100"/>
              </a:spcBef>
              <a:spcAft>
                <a:spcPts val="400"/>
              </a:spcAft>
              <a:buFont typeface="Arial"/>
              <a:buChar char="•"/>
            </a:pPr>
            <a:r>
              <a:rPr sz="2000" b="0" i="0">
                <a:solidFill>
                  <a:srgbClr val="1F2933"/>
                </a:solidFill>
                <a:latin typeface="Calibri"/>
                <a:cs typeface="Calibri"/>
                <a:ea typeface="Calibri"/>
              </a:rPr>
              <a:t>Gen 28:12 – Jacob’s ladder with “the angels of God ascending and descending on it” (v. 51).</a:t>
            </a:r>
          </a:p>
          <a:p>
            <a:pPr algn="l" marL="292608" indent="-182880">
              <a:lnSpc>
                <a:spcPct val="150000"/>
              </a:lnSpc>
              <a:spcBef>
                <a:spcPts val="100"/>
              </a:spcBef>
              <a:spcAft>
                <a:spcPts val="400"/>
              </a:spcAft>
              <a:buFont typeface="Arial"/>
              <a:buChar char="•"/>
            </a:pPr>
            <a:r>
              <a:rPr sz="2000" b="0" i="0">
                <a:solidFill>
                  <a:srgbClr val="1F2933"/>
                </a:solidFill>
                <a:latin typeface="Calibri"/>
                <a:cs typeface="Calibri"/>
                <a:ea typeface="Calibri"/>
              </a:rPr>
              <a:t>Mal 4:5 – “I will send you Elijah the prophet,” behind the question “Art thou Elias?” (v. 21; compare Matt 11:14; 17:10–13).</a:t>
            </a:r>
          </a:p>
          <a:p>
            <a:pPr algn="l" marL="292608" indent="-182880">
              <a:lnSpc>
                <a:spcPct val="150000"/>
              </a:lnSpc>
              <a:spcBef>
                <a:spcPts val="100"/>
              </a:spcBef>
              <a:spcAft>
                <a:spcPts val="400"/>
              </a:spcAft>
              <a:buFont typeface="Arial"/>
              <a:buChar char="•"/>
            </a:pPr>
            <a:r>
              <a:rPr sz="2000" b="0" i="0">
                <a:solidFill>
                  <a:srgbClr val="1F2933"/>
                </a:solidFill>
                <a:latin typeface="Calibri"/>
                <a:cs typeface="Calibri"/>
                <a:ea typeface="Calibri"/>
              </a:rPr>
              <a:t>Deut 18:15–18 – the prophet like Moses, behind “that prophet” (vv. 21, 25, 45; compare John 6:14; 7:40; Acts 3:22; 7:37).</a:t>
            </a:r>
          </a:p>
          <a:p>
            <a:pPr algn="l" marL="292608" indent="-182880">
              <a:lnSpc>
                <a:spcPct val="150000"/>
              </a:lnSpc>
              <a:spcBef>
                <a:spcPts val="100"/>
              </a:spcBef>
              <a:spcAft>
                <a:spcPts val="400"/>
              </a:spcAft>
              <a:buFont typeface="Arial"/>
              <a:buChar char="•"/>
            </a:pPr>
            <a:r>
              <a:rPr sz="2000" b="0" i="0">
                <a:solidFill>
                  <a:srgbClr val="1F2933"/>
                </a:solidFill>
                <a:latin typeface="Calibri"/>
                <a:cs typeface="Calibri"/>
                <a:ea typeface="Calibri"/>
              </a:rPr>
              <a:t>Isa 11:2; 42:1 – the spirit of the LORD resting upon the servant (vv. 32–33).</a:t>
            </a:r>
          </a:p>
          <a:p>
            <a:pPr algn="l" marL="292608" indent="-182880">
              <a:lnSpc>
                <a:spcPct val="150000"/>
              </a:lnSpc>
              <a:spcBef>
                <a:spcPts val="100"/>
              </a:spcBef>
              <a:spcAft>
                <a:spcPts val="400"/>
              </a:spcAft>
              <a:buFont typeface="Arial"/>
              <a:buChar char="•"/>
            </a:pPr>
            <a:r>
              <a:rPr sz="2000" b="0" i="0">
                <a:solidFill>
                  <a:srgbClr val="1F2933"/>
                </a:solidFill>
                <a:latin typeface="Calibri"/>
                <a:cs typeface="Calibri"/>
                <a:ea typeface="Calibri"/>
              </a:rPr>
              <a:t>Psa 2:6–7 – God’s king on Zion and “Thou art my Son,” behind “Son of God… King of Israel” (v. 49).</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7F4EE"/>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6601968"/>
            <a:ext cx="12191999"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77240" y="6601968"/>
            <a:ext cx="10835640" cy="256032"/>
          </a:xfrm>
          <a:prstGeom prst="rect">
            <a:avLst/>
          </a:prstGeom>
          <a:noFill/>
        </p:spPr>
        <p:txBody>
          <a:bodyPr wrap="square" lIns="36576" rIns="36576" tIns="18288" bIns="18288" anchor="ctr">
            <a:noAutofit/>
          </a:bodyPr>
          <a:lstStyle/>
          <a:p>
            <a:pPr algn="ctr">
              <a:lnSpc>
                <a:spcPct val="100000"/>
              </a:lnSpc>
            </a:pPr>
            <a:r>
              <a:rPr sz="1000" b="0" i="0">
                <a:solidFill>
                  <a:srgbClr val="E8DFD0"/>
                </a:solidFill>
                <a:latin typeface="Calibri"/>
                <a:cs typeface="Calibri"/>
                <a:ea typeface="Calibri"/>
              </a:rPr>
              <a:t>John 1  ·  Word; Lamb; A&amp;P; P&amp;N        Memorize-the-Bible.com        All quotations are from the KJV for copyright reasons</a:t>
            </a:r>
          </a:p>
        </p:txBody>
      </p:sp>
      <p:sp>
        <p:nvSpPr>
          <p:cNvPr id="5" name="TextBox 4"/>
          <p:cNvSpPr txBox="1"/>
          <p:nvPr/>
        </p:nvSpPr>
        <p:spPr>
          <a:xfrm>
            <a:off x="365760" y="201168"/>
            <a:ext cx="11338560" cy="566928"/>
          </a:xfrm>
          <a:prstGeom prst="rect">
            <a:avLst/>
          </a:prstGeom>
          <a:noFill/>
        </p:spPr>
        <p:txBody>
          <a:bodyPr wrap="square" lIns="36576" rIns="36576" tIns="18288" bIns="18288" anchor="t">
            <a:noAutofit/>
          </a:bodyPr>
          <a:lstStyle/>
          <a:p>
            <a:pPr algn="l">
              <a:lnSpc>
                <a:spcPct val="100000"/>
              </a:lnSpc>
            </a:pPr>
            <a:r>
              <a:rPr sz="2600" b="1" i="0">
                <a:solidFill>
                  <a:srgbClr val="1F2933"/>
                </a:solidFill>
                <a:latin typeface="Calibri"/>
                <a:cs typeface="Calibri"/>
                <a:ea typeface="Calibri"/>
              </a:rPr>
              <a:t>Other Related Chapters for John 1 - Inverted / contrasting parallels</a:t>
            </a:r>
          </a:p>
        </p:txBody>
      </p:sp>
      <p:sp>
        <p:nvSpPr>
          <p:cNvPr id="6" name="Rectangle 5"/>
          <p:cNvSpPr/>
          <p:nvPr/>
        </p:nvSpPr>
        <p:spPr>
          <a:xfrm>
            <a:off x="384048" y="804672"/>
            <a:ext cx="2011680" cy="41148"/>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384048" y="960120"/>
            <a:ext cx="11292840" cy="5532120"/>
          </a:xfrm>
          <a:prstGeom prst="rect">
            <a:avLst/>
          </a:prstGeom>
          <a:noFill/>
        </p:spPr>
        <p:txBody>
          <a:bodyPr wrap="square" lIns="54864" rIns="54864" tIns="36576" bIns="18288">
            <a:noAutofit/>
          </a:bodyPr>
          <a:lstStyle/>
          <a:p>
            <a:pPr algn="l" marL="292608" indent="-182880">
              <a:lnSpc>
                <a:spcPct val="150000"/>
              </a:lnSpc>
              <a:spcBef>
                <a:spcPts val="100"/>
              </a:spcBef>
              <a:spcAft>
                <a:spcPts val="400"/>
              </a:spcAft>
              <a:buFont typeface="Arial"/>
              <a:buChar char="•"/>
            </a:pPr>
            <a:r>
              <a:rPr sz="2000" b="0" i="0">
                <a:solidFill>
                  <a:srgbClr val="1F2933"/>
                </a:solidFill>
                <a:latin typeface="Calibri"/>
                <a:cs typeface="Calibri"/>
                <a:ea typeface="Calibri"/>
              </a:rPr>
              <a:t>Gen 27:35–36; 32:28 – Jacob came “with subtilty” before he was named Israel; Nathanael is “an Israelite indeed, in whom is no guile” (v. 47).</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7F4EE"/>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6601968"/>
            <a:ext cx="12191999"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77240" y="6601968"/>
            <a:ext cx="10835640" cy="256032"/>
          </a:xfrm>
          <a:prstGeom prst="rect">
            <a:avLst/>
          </a:prstGeom>
          <a:noFill/>
        </p:spPr>
        <p:txBody>
          <a:bodyPr wrap="square" lIns="36576" rIns="36576" tIns="18288" bIns="18288" anchor="ctr">
            <a:noAutofit/>
          </a:bodyPr>
          <a:lstStyle/>
          <a:p>
            <a:pPr algn="ctr">
              <a:lnSpc>
                <a:spcPct val="100000"/>
              </a:lnSpc>
            </a:pPr>
            <a:r>
              <a:rPr sz="1000" b="0" i="0">
                <a:solidFill>
                  <a:srgbClr val="E8DFD0"/>
                </a:solidFill>
                <a:latin typeface="Calibri"/>
                <a:cs typeface="Calibri"/>
                <a:ea typeface="Calibri"/>
              </a:rPr>
              <a:t>John 1  ·  Word; Lamb; A&amp;P; P&amp;N        Memorize-the-Bible.com        All quotations are from the KJV for copyright reasons</a:t>
            </a:r>
          </a:p>
        </p:txBody>
      </p:sp>
      <p:sp>
        <p:nvSpPr>
          <p:cNvPr id="5" name="TextBox 4"/>
          <p:cNvSpPr txBox="1"/>
          <p:nvPr/>
        </p:nvSpPr>
        <p:spPr>
          <a:xfrm>
            <a:off x="365760" y="201168"/>
            <a:ext cx="11338560" cy="566928"/>
          </a:xfrm>
          <a:prstGeom prst="rect">
            <a:avLst/>
          </a:prstGeom>
          <a:noFill/>
        </p:spPr>
        <p:txBody>
          <a:bodyPr wrap="square" lIns="36576" rIns="36576" tIns="18288" bIns="18288" anchor="t">
            <a:noAutofit/>
          </a:bodyPr>
          <a:lstStyle/>
          <a:p>
            <a:pPr algn="l">
              <a:lnSpc>
                <a:spcPct val="100000"/>
              </a:lnSpc>
            </a:pPr>
            <a:r>
              <a:rPr sz="2600" b="1" i="0">
                <a:solidFill>
                  <a:srgbClr val="1F2933"/>
                </a:solidFill>
                <a:latin typeface="Calibri"/>
                <a:cs typeface="Calibri"/>
                <a:ea typeface="Calibri"/>
              </a:rPr>
              <a:t>Text and Translation Issues for John 1 (1 of 2):</a:t>
            </a:r>
          </a:p>
        </p:txBody>
      </p:sp>
      <p:sp>
        <p:nvSpPr>
          <p:cNvPr id="6" name="Rectangle 5"/>
          <p:cNvSpPr/>
          <p:nvPr/>
        </p:nvSpPr>
        <p:spPr>
          <a:xfrm>
            <a:off x="384048" y="804672"/>
            <a:ext cx="2011680" cy="41148"/>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384048" y="960120"/>
            <a:ext cx="11292840" cy="5532120"/>
          </a:xfrm>
          <a:prstGeom prst="rect">
            <a:avLst/>
          </a:prstGeom>
          <a:noFill/>
        </p:spPr>
        <p:txBody>
          <a:bodyPr wrap="square" lIns="54864" rIns="54864" tIns="36576" bIns="18288">
            <a:noAutofit/>
          </a:bodyPr>
          <a:lstStyle/>
          <a:p>
            <a:pPr algn="l" marL="292608" indent="-182880">
              <a:lnSpc>
                <a:spcPct val="150000"/>
              </a:lnSpc>
              <a:spcBef>
                <a:spcPts val="100"/>
              </a:spcBef>
              <a:spcAft>
                <a:spcPts val="400"/>
              </a:spcAft>
              <a:buFont typeface="Arial"/>
              <a:buChar char="•"/>
            </a:pPr>
            <a:r>
              <a:rPr sz="2000" b="0" i="0">
                <a:solidFill>
                  <a:srgbClr val="1F2933"/>
                </a:solidFill>
                <a:latin typeface="Calibri"/>
                <a:cs typeface="Calibri"/>
                <a:ea typeface="Calibri"/>
              </a:rPr>
              <a:t>v. 1 – “the Word” is Greek logos. In “the Word was God” the Greek has no article before theos. Christadelphian readers commonly take the logos as God’s own word and purpose, by which He made all things (Gen 1:3; Psa 33:6), which “was made flesh” in Jesus (v. 14), not a second divine person.</a:t>
            </a:r>
          </a:p>
          <a:p>
            <a:pPr algn="l" marL="292608" indent="-182880">
              <a:lnSpc>
                <a:spcPct val="150000"/>
              </a:lnSpc>
              <a:spcBef>
                <a:spcPts val="100"/>
              </a:spcBef>
              <a:spcAft>
                <a:spcPts val="400"/>
              </a:spcAft>
              <a:buFont typeface="Arial"/>
              <a:buChar char="•"/>
            </a:pPr>
            <a:r>
              <a:rPr sz="2000" b="0" i="0">
                <a:solidFill>
                  <a:srgbClr val="1F2933"/>
                </a:solidFill>
                <a:latin typeface="Calibri"/>
                <a:cs typeface="Calibri"/>
                <a:ea typeface="Calibri"/>
              </a:rPr>
              <a:t>vv. 3–4, 10 – “by him… without him”: the Greek pronoun can also be read “it” (referring to the logos), and Tyndale, Coverdale, and the Geneva Bible all read “it.”</a:t>
            </a:r>
          </a:p>
          <a:p>
            <a:pPr algn="l" marL="292608" indent="-182880">
              <a:lnSpc>
                <a:spcPct val="150000"/>
              </a:lnSpc>
              <a:spcBef>
                <a:spcPts val="100"/>
              </a:spcBef>
              <a:spcAft>
                <a:spcPts val="400"/>
              </a:spcAft>
              <a:buFont typeface="Arial"/>
              <a:buChar char="•"/>
            </a:pPr>
            <a:r>
              <a:rPr sz="2000" b="0" i="0">
                <a:solidFill>
                  <a:srgbClr val="1F2933"/>
                </a:solidFill>
                <a:latin typeface="Calibri"/>
                <a:cs typeface="Calibri"/>
                <a:ea typeface="Calibri"/>
              </a:rPr>
              <a:t>vv. 3–4 – the early manuscripts have no punctuation, and some early readers joined the end of v. 3 to v. 4: “That which was made in him was life.”</a:t>
            </a:r>
          </a:p>
          <a:p>
            <a:pPr algn="l" marL="292608" indent="-182880">
              <a:lnSpc>
                <a:spcPct val="150000"/>
              </a:lnSpc>
              <a:spcBef>
                <a:spcPts val="100"/>
              </a:spcBef>
              <a:spcAft>
                <a:spcPts val="400"/>
              </a:spcAft>
              <a:buFont typeface="Arial"/>
              <a:buChar char="•"/>
            </a:pPr>
            <a:r>
              <a:rPr sz="2000" b="0" i="0">
                <a:solidFill>
                  <a:srgbClr val="1F2933"/>
                </a:solidFill>
                <a:latin typeface="Calibri"/>
                <a:cs typeface="Calibri"/>
                <a:ea typeface="Calibri"/>
              </a:rPr>
              <a:t>v. 5 – “comprehended” (katelaben) can mean grasp, understand, or overcome (RV “apprehended it not”; RSV “has not overcome it”).</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F7F4EE"/>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6601968"/>
            <a:ext cx="12191999"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77240" y="6601968"/>
            <a:ext cx="10835640" cy="256032"/>
          </a:xfrm>
          <a:prstGeom prst="rect">
            <a:avLst/>
          </a:prstGeom>
          <a:noFill/>
        </p:spPr>
        <p:txBody>
          <a:bodyPr wrap="square" lIns="36576" rIns="36576" tIns="18288" bIns="18288" anchor="ctr">
            <a:noAutofit/>
          </a:bodyPr>
          <a:lstStyle/>
          <a:p>
            <a:pPr algn="ctr">
              <a:lnSpc>
                <a:spcPct val="100000"/>
              </a:lnSpc>
            </a:pPr>
            <a:r>
              <a:rPr sz="1000" b="0" i="0">
                <a:solidFill>
                  <a:srgbClr val="E8DFD0"/>
                </a:solidFill>
                <a:latin typeface="Calibri"/>
                <a:cs typeface="Calibri"/>
                <a:ea typeface="Calibri"/>
              </a:rPr>
              <a:t>John 1  ·  Word; Lamb; A&amp;P; P&amp;N        Memorize-the-Bible.com        All quotations are from the KJV for copyright reasons</a:t>
            </a:r>
          </a:p>
        </p:txBody>
      </p:sp>
      <p:sp>
        <p:nvSpPr>
          <p:cNvPr id="5" name="TextBox 4"/>
          <p:cNvSpPr txBox="1"/>
          <p:nvPr/>
        </p:nvSpPr>
        <p:spPr>
          <a:xfrm>
            <a:off x="365760" y="201168"/>
            <a:ext cx="11338560" cy="566928"/>
          </a:xfrm>
          <a:prstGeom prst="rect">
            <a:avLst/>
          </a:prstGeom>
          <a:noFill/>
        </p:spPr>
        <p:txBody>
          <a:bodyPr wrap="square" lIns="36576" rIns="36576" tIns="18288" bIns="18288" anchor="t">
            <a:noAutofit/>
          </a:bodyPr>
          <a:lstStyle/>
          <a:p>
            <a:pPr algn="l">
              <a:lnSpc>
                <a:spcPct val="100000"/>
              </a:lnSpc>
            </a:pPr>
            <a:r>
              <a:rPr sz="2600" b="1" i="0">
                <a:solidFill>
                  <a:srgbClr val="1F2933"/>
                </a:solidFill>
                <a:latin typeface="Calibri"/>
                <a:cs typeface="Calibri"/>
                <a:ea typeface="Calibri"/>
              </a:rPr>
              <a:t>Text and Translation Issues for John 1 (2 of 2):</a:t>
            </a:r>
          </a:p>
        </p:txBody>
      </p:sp>
      <p:sp>
        <p:nvSpPr>
          <p:cNvPr id="6" name="Rectangle 5"/>
          <p:cNvSpPr/>
          <p:nvPr/>
        </p:nvSpPr>
        <p:spPr>
          <a:xfrm>
            <a:off x="384048" y="804672"/>
            <a:ext cx="2011680" cy="41148"/>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384048" y="960120"/>
            <a:ext cx="11292840" cy="5532120"/>
          </a:xfrm>
          <a:prstGeom prst="rect">
            <a:avLst/>
          </a:prstGeom>
          <a:noFill/>
        </p:spPr>
        <p:txBody>
          <a:bodyPr wrap="square" lIns="54864" rIns="54864" tIns="36576" bIns="18288">
            <a:noAutofit/>
          </a:bodyPr>
          <a:lstStyle/>
          <a:p>
            <a:pPr algn="l" marL="292608" indent="-182880">
              <a:lnSpc>
                <a:spcPct val="150000"/>
              </a:lnSpc>
              <a:spcBef>
                <a:spcPts val="100"/>
              </a:spcBef>
              <a:spcAft>
                <a:spcPts val="400"/>
              </a:spcAft>
              <a:buFont typeface="Arial"/>
              <a:buChar char="•"/>
            </a:pPr>
            <a:r>
              <a:rPr sz="2000" b="0" i="0">
                <a:solidFill>
                  <a:srgbClr val="1F2933"/>
                </a:solidFill>
                <a:latin typeface="Calibri"/>
                <a:cs typeface="Calibri"/>
                <a:ea typeface="Calibri"/>
              </a:rPr>
              <a:t>v. 14 – “dwelt” (eskēnōsen) is literally “tabernacled” or “pitched his tent.”</a:t>
            </a:r>
          </a:p>
          <a:p>
            <a:pPr algn="l" marL="292608" indent="-182880">
              <a:lnSpc>
                <a:spcPct val="150000"/>
              </a:lnSpc>
              <a:spcBef>
                <a:spcPts val="100"/>
              </a:spcBef>
              <a:spcAft>
                <a:spcPts val="400"/>
              </a:spcAft>
              <a:buFont typeface="Arial"/>
              <a:buChar char="•"/>
            </a:pPr>
            <a:r>
              <a:rPr sz="2000" b="0" i="0">
                <a:solidFill>
                  <a:srgbClr val="1F2933"/>
                </a:solidFill>
                <a:latin typeface="Calibri"/>
                <a:cs typeface="Calibri"/>
                <a:ea typeface="Calibri"/>
              </a:rPr>
              <a:t>v. 18 – “the only begotten Son” is the reading of most manuscripts; several of the oldest (P66, P75, Sinaiticus, Vaticanus) read “only begotten God” (monogenēs theos).</a:t>
            </a:r>
          </a:p>
          <a:p>
            <a:pPr algn="l" marL="292608" indent="-182880">
              <a:lnSpc>
                <a:spcPct val="150000"/>
              </a:lnSpc>
              <a:spcBef>
                <a:spcPts val="100"/>
              </a:spcBef>
              <a:spcAft>
                <a:spcPts val="400"/>
              </a:spcAft>
              <a:buFont typeface="Arial"/>
              <a:buChar char="•"/>
            </a:pPr>
            <a:r>
              <a:rPr sz="2000" b="0" i="0">
                <a:solidFill>
                  <a:srgbClr val="1F2933"/>
                </a:solidFill>
                <a:latin typeface="Calibri"/>
                <a:cs typeface="Calibri"/>
                <a:ea typeface="Calibri"/>
              </a:rPr>
              <a:t>v. 27 – “is preferred before me” is absent from many early manuscripts (compare vv. 15, 30, where it stands).</a:t>
            </a:r>
          </a:p>
          <a:p>
            <a:pPr algn="l" marL="292608" indent="-182880">
              <a:lnSpc>
                <a:spcPct val="150000"/>
              </a:lnSpc>
              <a:spcBef>
                <a:spcPts val="100"/>
              </a:spcBef>
              <a:spcAft>
                <a:spcPts val="400"/>
              </a:spcAft>
              <a:buFont typeface="Arial"/>
              <a:buChar char="•"/>
            </a:pPr>
            <a:r>
              <a:rPr sz="2000" b="0" i="0">
                <a:solidFill>
                  <a:srgbClr val="1F2933"/>
                </a:solidFill>
                <a:latin typeface="Calibri"/>
                <a:cs typeface="Calibri"/>
                <a:ea typeface="Calibri"/>
              </a:rPr>
              <a:t>v. 28 – “Bethabara” (KJV, Textus Receptus) versus “Bethany beyond Jordan” in most early manuscripts; Dean’s 480 summary follows “Bethany.”</a:t>
            </a:r>
          </a:p>
          <a:p>
            <a:pPr algn="l" marL="292608" indent="-182880">
              <a:lnSpc>
                <a:spcPct val="150000"/>
              </a:lnSpc>
              <a:spcBef>
                <a:spcPts val="100"/>
              </a:spcBef>
              <a:spcAft>
                <a:spcPts val="400"/>
              </a:spcAft>
              <a:buFont typeface="Arial"/>
              <a:buChar char="•"/>
            </a:pPr>
            <a:r>
              <a:rPr sz="2000" b="0" i="0">
                <a:solidFill>
                  <a:srgbClr val="1F2933"/>
                </a:solidFill>
                <a:latin typeface="Calibri"/>
                <a:cs typeface="Calibri"/>
                <a:ea typeface="Calibri"/>
              </a:rPr>
              <a:t>v. 42 – “Simon the son of Jona” versus “son of John” (Iōannou) in early manuscripts (compare John 21:15–17).</a:t>
            </a:r>
          </a:p>
          <a:p>
            <a:pPr algn="l" marL="292608" indent="-182880">
              <a:lnSpc>
                <a:spcPct val="150000"/>
              </a:lnSpc>
              <a:spcBef>
                <a:spcPts val="100"/>
              </a:spcBef>
              <a:spcAft>
                <a:spcPts val="400"/>
              </a:spcAft>
              <a:buFont typeface="Arial"/>
              <a:buChar char="•"/>
            </a:pPr>
            <a:r>
              <a:rPr sz="2000" b="0" i="0">
                <a:solidFill>
                  <a:srgbClr val="1F2933"/>
                </a:solidFill>
                <a:latin typeface="Calibri"/>
                <a:cs typeface="Calibri"/>
                <a:ea typeface="Calibri"/>
              </a:rPr>
              <a:t>v. 51 – “Hereafter” is absent from the oldest manuscripts.</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bg>
      <p:bgPr>
        <a:solidFill>
          <a:srgbClr val="F7F4EE"/>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6601968"/>
            <a:ext cx="12191999"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77240" y="6601968"/>
            <a:ext cx="10835640" cy="256032"/>
          </a:xfrm>
          <a:prstGeom prst="rect">
            <a:avLst/>
          </a:prstGeom>
          <a:noFill/>
        </p:spPr>
        <p:txBody>
          <a:bodyPr wrap="square" lIns="36576" rIns="36576" tIns="18288" bIns="18288" anchor="ctr">
            <a:noAutofit/>
          </a:bodyPr>
          <a:lstStyle/>
          <a:p>
            <a:pPr algn="ctr">
              <a:lnSpc>
                <a:spcPct val="100000"/>
              </a:lnSpc>
            </a:pPr>
            <a:r>
              <a:rPr sz="1000" b="0" i="0">
                <a:solidFill>
                  <a:srgbClr val="E8DFD0"/>
                </a:solidFill>
                <a:latin typeface="Calibri"/>
                <a:cs typeface="Calibri"/>
                <a:ea typeface="Calibri"/>
              </a:rPr>
              <a:t>John 1  ·  Word; Lamb; A&amp;P; P&amp;N        Memorize-the-Bible.com        All quotations are from the KJV for copyright reasons</a:t>
            </a:r>
          </a:p>
        </p:txBody>
      </p:sp>
      <p:sp>
        <p:nvSpPr>
          <p:cNvPr id="5" name="TextBox 4"/>
          <p:cNvSpPr txBox="1"/>
          <p:nvPr/>
        </p:nvSpPr>
        <p:spPr>
          <a:xfrm>
            <a:off x="365760" y="201168"/>
            <a:ext cx="11338560" cy="566928"/>
          </a:xfrm>
          <a:prstGeom prst="rect">
            <a:avLst/>
          </a:prstGeom>
          <a:noFill/>
        </p:spPr>
        <p:txBody>
          <a:bodyPr wrap="square" lIns="36576" rIns="36576" tIns="18288" bIns="18288" anchor="t">
            <a:noAutofit/>
          </a:bodyPr>
          <a:lstStyle/>
          <a:p>
            <a:pPr algn="l">
              <a:lnSpc>
                <a:spcPct val="100000"/>
              </a:lnSpc>
            </a:pPr>
            <a:r>
              <a:rPr sz="2600" b="1" i="0">
                <a:solidFill>
                  <a:srgbClr val="1F2933"/>
                </a:solidFill>
                <a:latin typeface="Calibri"/>
                <a:cs typeface="Calibri"/>
                <a:ea typeface="Calibri"/>
              </a:rPr>
              <a:t>The Main People in John 1:</a:t>
            </a:r>
          </a:p>
        </p:txBody>
      </p:sp>
      <p:sp>
        <p:nvSpPr>
          <p:cNvPr id="6" name="Rectangle 5"/>
          <p:cNvSpPr/>
          <p:nvPr/>
        </p:nvSpPr>
        <p:spPr>
          <a:xfrm>
            <a:off x="384048" y="804672"/>
            <a:ext cx="2011680" cy="41148"/>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384048" y="960120"/>
            <a:ext cx="11292840" cy="5532120"/>
          </a:xfrm>
          <a:prstGeom prst="rect">
            <a:avLst/>
          </a:prstGeom>
          <a:noFill/>
        </p:spPr>
        <p:txBody>
          <a:bodyPr wrap="square" lIns="54864" rIns="54864" tIns="36576" bIns="18288">
            <a:noAutofit/>
          </a:bodyPr>
          <a:lstStyle/>
          <a:p>
            <a:pPr algn="l" marL="292608" indent="-182880">
              <a:lnSpc>
                <a:spcPct val="150000"/>
              </a:lnSpc>
              <a:spcBef>
                <a:spcPts val="100"/>
              </a:spcBef>
              <a:spcAft>
                <a:spcPts val="400"/>
              </a:spcAft>
              <a:buFont typeface="Arial"/>
              <a:buChar char="•"/>
            </a:pPr>
            <a:r>
              <a:rPr sz="2000" b="0" i="0">
                <a:solidFill>
                  <a:srgbClr val="1F2933"/>
                </a:solidFill>
                <a:latin typeface="Calibri"/>
                <a:cs typeface="Calibri"/>
                <a:ea typeface="Calibri"/>
              </a:rPr>
              <a:t>God, the Father, whom no man hath seen at any time (vv. 1, 6, 18).</a:t>
            </a:r>
          </a:p>
          <a:p>
            <a:pPr algn="l" marL="292608" indent="-182880">
              <a:lnSpc>
                <a:spcPct val="150000"/>
              </a:lnSpc>
              <a:spcBef>
                <a:spcPts val="100"/>
              </a:spcBef>
              <a:spcAft>
                <a:spcPts val="400"/>
              </a:spcAft>
              <a:buFont typeface="Arial"/>
              <a:buChar char="•"/>
            </a:pPr>
            <a:r>
              <a:rPr sz="2000" b="0" i="0">
                <a:solidFill>
                  <a:srgbClr val="1F2933"/>
                </a:solidFill>
                <a:latin typeface="Calibri"/>
                <a:cs typeface="Calibri"/>
                <a:ea typeface="Calibri"/>
              </a:rPr>
              <a:t>The Word, made flesh in Jesus Christ: the Lamb of God, the Son of God, the King of Israel, the Son of man; Philip calls him “Jesus of Nazareth, the son of Joseph” (vv. 14, 17, 29, 34, 45, 49, 51).</a:t>
            </a:r>
          </a:p>
          <a:p>
            <a:pPr algn="l" marL="292608" indent="-182880">
              <a:lnSpc>
                <a:spcPct val="150000"/>
              </a:lnSpc>
              <a:spcBef>
                <a:spcPts val="100"/>
              </a:spcBef>
              <a:spcAft>
                <a:spcPts val="400"/>
              </a:spcAft>
              <a:buFont typeface="Arial"/>
              <a:buChar char="•"/>
            </a:pPr>
            <a:r>
              <a:rPr sz="2000" b="0" i="0">
                <a:solidFill>
                  <a:srgbClr val="1F2933"/>
                </a:solidFill>
                <a:latin typeface="Calibri"/>
                <a:cs typeface="Calibri"/>
                <a:ea typeface="Calibri"/>
              </a:rPr>
              <a:t>John the Baptist, sent from God to bear witness (vv. 6–8, 15, 19–36).</a:t>
            </a:r>
          </a:p>
          <a:p>
            <a:pPr algn="l" marL="292608" indent="-182880">
              <a:lnSpc>
                <a:spcPct val="150000"/>
              </a:lnSpc>
              <a:spcBef>
                <a:spcPts val="100"/>
              </a:spcBef>
              <a:spcAft>
                <a:spcPts val="400"/>
              </a:spcAft>
              <a:buFont typeface="Arial"/>
              <a:buChar char="•"/>
            </a:pPr>
            <a:r>
              <a:rPr sz="2000" b="0" i="0">
                <a:solidFill>
                  <a:srgbClr val="1F2933"/>
                </a:solidFill>
                <a:latin typeface="Calibri"/>
                <a:cs typeface="Calibri"/>
                <a:ea typeface="Calibri"/>
              </a:rPr>
              <a:t>Priests and Levites sent from Jerusalem by the Jews; they were of the Pharisees (vv. 19, 24).</a:t>
            </a:r>
          </a:p>
          <a:p>
            <a:pPr algn="l" marL="292608" indent="-182880">
              <a:lnSpc>
                <a:spcPct val="150000"/>
              </a:lnSpc>
              <a:spcBef>
                <a:spcPts val="100"/>
              </a:spcBef>
              <a:spcAft>
                <a:spcPts val="400"/>
              </a:spcAft>
              <a:buFont typeface="Arial"/>
              <a:buChar char="•"/>
            </a:pPr>
            <a:r>
              <a:rPr sz="2000" b="0" i="0">
                <a:solidFill>
                  <a:srgbClr val="1F2933"/>
                </a:solidFill>
                <a:latin typeface="Calibri"/>
                <a:cs typeface="Calibri"/>
                <a:ea typeface="Calibri"/>
              </a:rPr>
              <a:t>Two of John’s disciples: Andrew and one unnamed (vv. 35–40).</a:t>
            </a:r>
          </a:p>
          <a:p>
            <a:pPr algn="l" marL="292608" indent="-182880">
              <a:lnSpc>
                <a:spcPct val="150000"/>
              </a:lnSpc>
              <a:spcBef>
                <a:spcPts val="100"/>
              </a:spcBef>
              <a:spcAft>
                <a:spcPts val="400"/>
              </a:spcAft>
              <a:buFont typeface="Arial"/>
              <a:buChar char="•"/>
            </a:pPr>
            <a:r>
              <a:rPr sz="2000" b="0" i="0">
                <a:solidFill>
                  <a:srgbClr val="1F2933"/>
                </a:solidFill>
                <a:latin typeface="Calibri"/>
                <a:cs typeface="Calibri"/>
                <a:ea typeface="Calibri"/>
              </a:rPr>
              <a:t>Simon, Andrew’s brother, son of Jona, named Cephas (vv. 40–42).</a:t>
            </a:r>
          </a:p>
          <a:p>
            <a:pPr algn="l" marL="292608" indent="-182880">
              <a:lnSpc>
                <a:spcPct val="150000"/>
              </a:lnSpc>
              <a:spcBef>
                <a:spcPts val="100"/>
              </a:spcBef>
              <a:spcAft>
                <a:spcPts val="400"/>
              </a:spcAft>
              <a:buFont typeface="Arial"/>
              <a:buChar char="•"/>
            </a:pPr>
            <a:r>
              <a:rPr sz="2000" b="0" i="0">
                <a:solidFill>
                  <a:srgbClr val="1F2933"/>
                </a:solidFill>
                <a:latin typeface="Calibri"/>
                <a:cs typeface="Calibri"/>
                <a:ea typeface="Calibri"/>
              </a:rPr>
              <a:t>Philip of Bethsaida (vv. 43–46).</a:t>
            </a:r>
          </a:p>
          <a:p>
            <a:pPr algn="l" marL="292608" indent="-182880">
              <a:lnSpc>
                <a:spcPct val="150000"/>
              </a:lnSpc>
              <a:spcBef>
                <a:spcPts val="100"/>
              </a:spcBef>
              <a:spcAft>
                <a:spcPts val="400"/>
              </a:spcAft>
              <a:buFont typeface="Arial"/>
              <a:buChar char="•"/>
            </a:pPr>
            <a:r>
              <a:rPr sz="2000" b="0" i="0">
                <a:solidFill>
                  <a:srgbClr val="1F2933"/>
                </a:solidFill>
                <a:latin typeface="Calibri"/>
                <a:cs typeface="Calibri"/>
                <a:ea typeface="Calibri"/>
              </a:rPr>
              <a:t>Nathanael, an Israelite without guile (vv. 45–51).</a:t>
            </a:r>
          </a:p>
          <a:p>
            <a:pPr algn="l" marL="292608" indent="-182880">
              <a:lnSpc>
                <a:spcPct val="150000"/>
              </a:lnSpc>
              <a:spcBef>
                <a:spcPts val="100"/>
              </a:spcBef>
              <a:spcAft>
                <a:spcPts val="400"/>
              </a:spcAft>
              <a:buFont typeface="Arial"/>
              <a:buChar char="•"/>
            </a:pPr>
            <a:r>
              <a:rPr sz="2000" b="0" i="0">
                <a:solidFill>
                  <a:srgbClr val="1F2933"/>
                </a:solidFill>
                <a:latin typeface="Calibri"/>
                <a:cs typeface="Calibri"/>
                <a:ea typeface="Calibri"/>
              </a:rPr>
              <a:t>Mentioned: Moses, Esaias, and Elias (vv. 17, 21, 23, 45).</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bg>
      <p:bgPr>
        <a:solidFill>
          <a:srgbClr val="F7F4EE"/>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6601968"/>
            <a:ext cx="12191999"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77240" y="6601968"/>
            <a:ext cx="10835640" cy="256032"/>
          </a:xfrm>
          <a:prstGeom prst="rect">
            <a:avLst/>
          </a:prstGeom>
          <a:noFill/>
        </p:spPr>
        <p:txBody>
          <a:bodyPr wrap="square" lIns="36576" rIns="36576" tIns="18288" bIns="18288" anchor="ctr">
            <a:noAutofit/>
          </a:bodyPr>
          <a:lstStyle/>
          <a:p>
            <a:pPr algn="ctr">
              <a:lnSpc>
                <a:spcPct val="100000"/>
              </a:lnSpc>
            </a:pPr>
            <a:r>
              <a:rPr sz="1000" b="0" i="0">
                <a:solidFill>
                  <a:srgbClr val="E8DFD0"/>
                </a:solidFill>
                <a:latin typeface="Calibri"/>
                <a:cs typeface="Calibri"/>
                <a:ea typeface="Calibri"/>
              </a:rPr>
              <a:t>John 1  ·  Word; Lamb; A&amp;P; P&amp;N        Memorize-the-Bible.com        All quotations are from the KJV for copyright reasons</a:t>
            </a:r>
          </a:p>
        </p:txBody>
      </p:sp>
      <p:sp>
        <p:nvSpPr>
          <p:cNvPr id="5" name="TextBox 4"/>
          <p:cNvSpPr txBox="1"/>
          <p:nvPr/>
        </p:nvSpPr>
        <p:spPr>
          <a:xfrm>
            <a:off x="365760" y="201168"/>
            <a:ext cx="11338560" cy="566928"/>
          </a:xfrm>
          <a:prstGeom prst="rect">
            <a:avLst/>
          </a:prstGeom>
          <a:noFill/>
        </p:spPr>
        <p:txBody>
          <a:bodyPr wrap="square" lIns="36576" rIns="36576" tIns="18288" bIns="18288" anchor="t">
            <a:noAutofit/>
          </a:bodyPr>
          <a:lstStyle/>
          <a:p>
            <a:pPr algn="l">
              <a:lnSpc>
                <a:spcPct val="100000"/>
              </a:lnSpc>
            </a:pPr>
            <a:r>
              <a:rPr sz="2600" b="1" i="0">
                <a:solidFill>
                  <a:srgbClr val="1F2933"/>
                </a:solidFill>
                <a:latin typeface="Calibri"/>
                <a:cs typeface="Calibri"/>
                <a:ea typeface="Calibri"/>
              </a:rPr>
              <a:t>When are the Events in John 1 (1 of 2):</a:t>
            </a:r>
          </a:p>
        </p:txBody>
      </p:sp>
      <p:sp>
        <p:nvSpPr>
          <p:cNvPr id="6" name="Rectangle 5"/>
          <p:cNvSpPr/>
          <p:nvPr/>
        </p:nvSpPr>
        <p:spPr>
          <a:xfrm>
            <a:off x="384048" y="804672"/>
            <a:ext cx="2011680" cy="41148"/>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384048" y="960120"/>
            <a:ext cx="11292840" cy="5532120"/>
          </a:xfrm>
          <a:prstGeom prst="rect">
            <a:avLst/>
          </a:prstGeom>
          <a:noFill/>
        </p:spPr>
        <p:txBody>
          <a:bodyPr wrap="square" lIns="54864" rIns="54864" tIns="36576" bIns="18288">
            <a:noAutofit/>
          </a:bodyPr>
          <a:lstStyle/>
          <a:p>
            <a:pPr algn="l" marL="292608" indent="-182880">
              <a:lnSpc>
                <a:spcPct val="150000"/>
              </a:lnSpc>
              <a:spcBef>
                <a:spcPts val="100"/>
              </a:spcBef>
              <a:spcAft>
                <a:spcPts val="400"/>
              </a:spcAft>
              <a:buFont typeface="Arial"/>
              <a:buChar char="•"/>
            </a:pPr>
            <a:r>
              <a:rPr sz="2000" b="0" i="0">
                <a:solidFill>
                  <a:srgbClr val="1F2933"/>
                </a:solidFill>
                <a:latin typeface="Calibri"/>
                <a:cs typeface="Calibri"/>
                <a:ea typeface="Calibri"/>
              </a:rPr>
              <a:t>Relative Chronology</a:t>
            </a:r>
          </a:p>
          <a:p>
            <a:pPr algn="l" lvl="1" marL="530352" indent="-182880">
              <a:lnSpc>
                <a:spcPct val="150000"/>
              </a:lnSpc>
              <a:spcBef>
                <a:spcPts val="100"/>
              </a:spcBef>
              <a:spcAft>
                <a:spcPts val="400"/>
              </a:spcAft>
              <a:buFont typeface="Arial"/>
              <a:buChar char="–"/>
            </a:pPr>
            <a:r>
              <a:rPr sz="2000" b="0" i="0">
                <a:solidFill>
                  <a:srgbClr val="1F2933"/>
                </a:solidFill>
                <a:latin typeface="Calibri"/>
                <a:cs typeface="Calibri"/>
                <a:ea typeface="Calibri"/>
              </a:rPr>
              <a:t>vv. 1–18 reach from “the beginning” to the Word made flesh and the witness of John.</a:t>
            </a:r>
          </a:p>
          <a:p>
            <a:pPr algn="l" lvl="1" marL="530352" indent="-182880">
              <a:lnSpc>
                <a:spcPct val="150000"/>
              </a:lnSpc>
              <a:spcBef>
                <a:spcPts val="100"/>
              </a:spcBef>
              <a:spcAft>
                <a:spcPts val="400"/>
              </a:spcAft>
              <a:buFont typeface="Arial"/>
              <a:buChar char="–"/>
            </a:pPr>
            <a:r>
              <a:rPr sz="2000" b="0" i="0">
                <a:solidFill>
                  <a:srgbClr val="1F2933"/>
                </a:solidFill>
                <a:latin typeface="Calibri"/>
                <a:cs typeface="Calibri"/>
                <a:ea typeface="Calibri"/>
              </a:rPr>
              <a:t>vv. 19–51 run over consecutive days: the questioning by the Jerusalem delegation (v. 19), “the next day” (v. 29), “again the next day” (v. 35), and “the day following” (v. 43); John 2:1 adds “the third day.”</a:t>
            </a:r>
          </a:p>
          <a:p>
            <a:pPr algn="l" lvl="1" marL="530352" indent="-182880">
              <a:lnSpc>
                <a:spcPct val="150000"/>
              </a:lnSpc>
              <a:spcBef>
                <a:spcPts val="100"/>
              </a:spcBef>
              <a:spcAft>
                <a:spcPts val="400"/>
              </a:spcAft>
              <a:buFont typeface="Arial"/>
              <a:buChar char="–"/>
            </a:pPr>
            <a:r>
              <a:rPr sz="2000" b="0" i="0">
                <a:solidFill>
                  <a:srgbClr val="1F2933"/>
                </a:solidFill>
                <a:latin typeface="Calibri"/>
                <a:cs typeface="Calibri"/>
                <a:ea typeface="Calibri"/>
              </a:rPr>
              <a:t>Jesus’ baptism has already happened by v. 29: John recalls seeing the Spirit descend (vv. 32–33). In the synoptic order the forty days of testing (Matt 4:1–11) fall between the baptism and this week.</a:t>
            </a:r>
          </a:p>
          <a:p>
            <a:pPr algn="l" lvl="1" marL="530352" indent="-182880">
              <a:lnSpc>
                <a:spcPct val="150000"/>
              </a:lnSpc>
              <a:spcBef>
                <a:spcPts val="100"/>
              </a:spcBef>
              <a:spcAft>
                <a:spcPts val="400"/>
              </a:spcAft>
              <a:buFont typeface="Arial"/>
              <a:buChar char="–"/>
            </a:pPr>
            <a:r>
              <a:rPr sz="2000" b="0" i="0">
                <a:solidFill>
                  <a:srgbClr val="1F2933"/>
                </a:solidFill>
                <a:latin typeface="Calibri"/>
                <a:cs typeface="Calibri"/>
                <a:ea typeface="Calibri"/>
              </a:rPr>
              <a:t>All of this happens before John was cast into prison (John 3:24) and before the later call by the sea of Galilee (Matt 4:18–22).</a:t>
            </a:r>
          </a:p>
          <a:p>
            <a:pPr algn="l" marL="292608" indent="-182880">
              <a:lnSpc>
                <a:spcPct val="150000"/>
              </a:lnSpc>
              <a:spcBef>
                <a:spcPts val="100"/>
              </a:spcBef>
              <a:spcAft>
                <a:spcPts val="400"/>
              </a:spcAft>
              <a:buFont typeface="Arial"/>
              <a:buChar char="•"/>
            </a:pPr>
            <a:r>
              <a:rPr sz="2000" b="0" i="0">
                <a:solidFill>
                  <a:srgbClr val="1F2933"/>
                </a:solidFill>
                <a:latin typeface="Calibri"/>
                <a:cs typeface="Calibri"/>
                <a:ea typeface="Calibri"/>
              </a:rPr>
              <a:t>Absolute Chronology</a:t>
            </a:r>
          </a:p>
          <a:p>
            <a:pPr algn="l" lvl="1" marL="530352" indent="-182880">
              <a:lnSpc>
                <a:spcPct val="150000"/>
              </a:lnSpc>
              <a:spcBef>
                <a:spcPts val="100"/>
              </a:spcBef>
              <a:spcAft>
                <a:spcPts val="400"/>
              </a:spcAft>
              <a:buFont typeface="Arial"/>
              <a:buChar char="–"/>
            </a:pPr>
            <a:r>
              <a:rPr sz="2000" b="0" i="0">
                <a:solidFill>
                  <a:srgbClr val="1F2933"/>
                </a:solidFill>
                <a:latin typeface="Calibri"/>
                <a:cs typeface="Calibri"/>
                <a:ea typeface="Calibri"/>
              </a:rPr>
              <a:t>Dean’s chronology file (2026_10_06 Bible Chronology summary), Chapter_Lookup row John 1: “Oct AD 29; Dec AD 29,” status stated, within the working AD 33 passion scheme.</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bg>
      <p:bgPr>
        <a:solidFill>
          <a:srgbClr val="F7F4EE"/>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6601968"/>
            <a:ext cx="12191999"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77240" y="6601968"/>
            <a:ext cx="10835640" cy="256032"/>
          </a:xfrm>
          <a:prstGeom prst="rect">
            <a:avLst/>
          </a:prstGeom>
          <a:noFill/>
        </p:spPr>
        <p:txBody>
          <a:bodyPr wrap="square" lIns="36576" rIns="36576" tIns="18288" bIns="18288" anchor="ctr">
            <a:noAutofit/>
          </a:bodyPr>
          <a:lstStyle/>
          <a:p>
            <a:pPr algn="ctr">
              <a:lnSpc>
                <a:spcPct val="100000"/>
              </a:lnSpc>
            </a:pPr>
            <a:r>
              <a:rPr sz="1000" b="0" i="0">
                <a:solidFill>
                  <a:srgbClr val="E8DFD0"/>
                </a:solidFill>
                <a:latin typeface="Calibri"/>
                <a:cs typeface="Calibri"/>
                <a:ea typeface="Calibri"/>
              </a:rPr>
              <a:t>John 1  ·  Word; Lamb; A&amp;P; P&amp;N        Memorize-the-Bible.com        All quotations are from the KJV for copyright reasons</a:t>
            </a:r>
          </a:p>
        </p:txBody>
      </p:sp>
      <p:sp>
        <p:nvSpPr>
          <p:cNvPr id="5" name="TextBox 4"/>
          <p:cNvSpPr txBox="1"/>
          <p:nvPr/>
        </p:nvSpPr>
        <p:spPr>
          <a:xfrm>
            <a:off x="365760" y="201168"/>
            <a:ext cx="11338560" cy="566928"/>
          </a:xfrm>
          <a:prstGeom prst="rect">
            <a:avLst/>
          </a:prstGeom>
          <a:noFill/>
        </p:spPr>
        <p:txBody>
          <a:bodyPr wrap="square" lIns="36576" rIns="36576" tIns="18288" bIns="18288" anchor="t">
            <a:noAutofit/>
          </a:bodyPr>
          <a:lstStyle/>
          <a:p>
            <a:pPr algn="l">
              <a:lnSpc>
                <a:spcPct val="100000"/>
              </a:lnSpc>
            </a:pPr>
            <a:r>
              <a:rPr sz="2600" b="1" i="0">
                <a:solidFill>
                  <a:srgbClr val="1F2933"/>
                </a:solidFill>
                <a:latin typeface="Calibri"/>
                <a:cs typeface="Calibri"/>
                <a:ea typeface="Calibri"/>
              </a:rPr>
              <a:t>When are the Events in John 1 (2 of 2):</a:t>
            </a:r>
          </a:p>
        </p:txBody>
      </p:sp>
      <p:sp>
        <p:nvSpPr>
          <p:cNvPr id="6" name="Rectangle 5"/>
          <p:cNvSpPr/>
          <p:nvPr/>
        </p:nvSpPr>
        <p:spPr>
          <a:xfrm>
            <a:off x="384048" y="804672"/>
            <a:ext cx="2011680" cy="41148"/>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384048" y="960120"/>
            <a:ext cx="11292840" cy="5532120"/>
          </a:xfrm>
          <a:prstGeom prst="rect">
            <a:avLst/>
          </a:prstGeom>
          <a:noFill/>
        </p:spPr>
        <p:txBody>
          <a:bodyPr wrap="square" lIns="54864" rIns="54864" tIns="36576" bIns="18288">
            <a:noAutofit/>
          </a:bodyPr>
          <a:lstStyle/>
          <a:p>
            <a:pPr algn="l" lvl="1" marL="530352" indent="-182880">
              <a:lnSpc>
                <a:spcPct val="150000"/>
              </a:lnSpc>
              <a:spcBef>
                <a:spcPts val="100"/>
              </a:spcBef>
              <a:spcAft>
                <a:spcPts val="400"/>
              </a:spcAft>
              <a:buFont typeface="Arial"/>
              <a:buChar char="–"/>
            </a:pPr>
            <a:r>
              <a:rPr sz="2000" b="0" i="0">
                <a:solidFill>
                  <a:srgbClr val="1F2933"/>
                </a:solidFill>
                <a:latin typeface="Calibri"/>
                <a:cs typeface="Calibri"/>
                <a:ea typeface="Calibri"/>
              </a:rPr>
              <a:t>Oct AD 29 (stated): baptism of Jesus, “about thirty years of age” (Luke 3:23), recalled in vv. 32–34.</a:t>
            </a:r>
          </a:p>
          <a:p>
            <a:pPr algn="l" lvl="1" marL="530352" indent="-182880">
              <a:lnSpc>
                <a:spcPct val="150000"/>
              </a:lnSpc>
              <a:spcBef>
                <a:spcPts val="100"/>
              </a:spcBef>
              <a:spcAft>
                <a:spcPts val="400"/>
              </a:spcAft>
              <a:buFont typeface="Arial"/>
              <a:buChar char="–"/>
            </a:pPr>
            <a:r>
              <a:rPr sz="2000" b="0" i="0">
                <a:solidFill>
                  <a:srgbClr val="1F2933"/>
                </a:solidFill>
                <a:latin typeface="Calibri"/>
                <a:cs typeface="Calibri"/>
                <a:ea typeface="Calibri"/>
              </a:rPr>
              <a:t>Dec AD 29 (stated): the John 1 week, with the first disciples, “Lamb of God,” and the return toward Galilee (vv. 19–51). This agrees with the Matt 4 row, which puts the forty days in Nov AD 29 (stated).</a:t>
            </a:r>
          </a:p>
          <a:p>
            <a:pPr algn="l" lvl="1" marL="530352" indent="-182880">
              <a:lnSpc>
                <a:spcPct val="150000"/>
              </a:lnSpc>
              <a:spcBef>
                <a:spcPts val="100"/>
              </a:spcBef>
              <a:spcAft>
                <a:spcPts val="400"/>
              </a:spcAft>
              <a:buFont typeface="Arial"/>
              <a:buChar char="–"/>
            </a:pPr>
            <a:r>
              <a:rPr sz="2000" b="0" i="0">
                <a:solidFill>
                  <a:srgbClr val="1F2933"/>
                </a:solidFill>
                <a:latin typeface="Calibri"/>
                <a:cs typeface="Calibri"/>
                <a:ea typeface="Calibri"/>
              </a:rPr>
              <a:t>Context rows: the Luke 3 and Mark 1 rows have John the Baptist’s public work already under way by Jun AD 29 (working). The Luke 3 row also notes the alternative AD 30 passion scheme, which would start John’s ministry in AD 26 and put the baptism in AD 27 (Master_Years; not the current working lean; working baptism is AD 29).</a:t>
            </a:r>
          </a:p>
          <a:p>
            <a:pPr algn="l" lvl="1" marL="530352" indent="-182880">
              <a:lnSpc>
                <a:spcPct val="150000"/>
              </a:lnSpc>
              <a:spcBef>
                <a:spcPts val="100"/>
              </a:spcBef>
              <a:spcAft>
                <a:spcPts val="400"/>
              </a:spcAft>
              <a:buFont typeface="Arial"/>
              <a:buChar char="–"/>
            </a:pPr>
            <a:r>
              <a:rPr sz="2000" b="0" i="0">
                <a:solidFill>
                  <a:srgbClr val="1F2933"/>
                </a:solidFill>
                <a:latin typeface="Calibri"/>
                <a:cs typeface="Calibri"/>
                <a:ea typeface="Calibri"/>
              </a:rPr>
              <a:t>vv. 1–2 (“In the beginning”) carry no date.</a:t>
            </a:r>
          </a:p>
          <a:p>
            <a:pPr algn="l" lvl="1" marL="530352" indent="-182880">
              <a:lnSpc>
                <a:spcPct val="150000"/>
              </a:lnSpc>
              <a:spcBef>
                <a:spcPts val="100"/>
              </a:spcBef>
              <a:spcAft>
                <a:spcPts val="400"/>
              </a:spcAft>
              <a:buFont typeface="Arial"/>
              <a:buChar char="–"/>
            </a:pPr>
            <a:r>
              <a:rPr sz="2000" b="0" i="0">
                <a:solidFill>
                  <a:srgbClr val="1F2933"/>
                </a:solidFill>
                <a:latin typeface="Calibri"/>
                <a:cs typeface="Calibri"/>
                <a:ea typeface="Calibri"/>
              </a:rPr>
              <a:t>The MB sheet’s “Date When Events Begin” is blank for John 1, so there is no conflict to flag.</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bg>
      <p:bgPr>
        <a:solidFill>
          <a:srgbClr val="F7F4EE"/>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6601968"/>
            <a:ext cx="12191999"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77240" y="6601968"/>
            <a:ext cx="10835640" cy="256032"/>
          </a:xfrm>
          <a:prstGeom prst="rect">
            <a:avLst/>
          </a:prstGeom>
          <a:noFill/>
        </p:spPr>
        <p:txBody>
          <a:bodyPr wrap="square" lIns="36576" rIns="36576" tIns="18288" bIns="18288" anchor="ctr">
            <a:noAutofit/>
          </a:bodyPr>
          <a:lstStyle/>
          <a:p>
            <a:pPr algn="ctr">
              <a:lnSpc>
                <a:spcPct val="100000"/>
              </a:lnSpc>
            </a:pPr>
            <a:r>
              <a:rPr sz="1000" b="0" i="0">
                <a:solidFill>
                  <a:srgbClr val="E8DFD0"/>
                </a:solidFill>
                <a:latin typeface="Calibri"/>
                <a:cs typeface="Calibri"/>
                <a:ea typeface="Calibri"/>
              </a:rPr>
              <a:t>John 1  ·  Word; Lamb; A&amp;P; P&amp;N        Memorize-the-Bible.com        All quotations are from the KJV for copyright reasons</a:t>
            </a:r>
          </a:p>
        </p:txBody>
      </p:sp>
      <p:sp>
        <p:nvSpPr>
          <p:cNvPr id="5" name="TextBox 4"/>
          <p:cNvSpPr txBox="1"/>
          <p:nvPr/>
        </p:nvSpPr>
        <p:spPr>
          <a:xfrm>
            <a:off x="365760" y="201168"/>
            <a:ext cx="11338560" cy="566928"/>
          </a:xfrm>
          <a:prstGeom prst="rect">
            <a:avLst/>
          </a:prstGeom>
          <a:noFill/>
        </p:spPr>
        <p:txBody>
          <a:bodyPr wrap="square" lIns="36576" rIns="36576" tIns="18288" bIns="18288" anchor="t">
            <a:noAutofit/>
          </a:bodyPr>
          <a:lstStyle/>
          <a:p>
            <a:pPr algn="l">
              <a:lnSpc>
                <a:spcPct val="100000"/>
              </a:lnSpc>
            </a:pPr>
            <a:r>
              <a:rPr sz="2600" b="1" i="0">
                <a:solidFill>
                  <a:srgbClr val="1F2933"/>
                </a:solidFill>
                <a:latin typeface="Calibri"/>
                <a:cs typeface="Calibri"/>
                <a:ea typeface="Calibri"/>
              </a:rPr>
              <a:t>Where are the Events in John 1:</a:t>
            </a:r>
          </a:p>
        </p:txBody>
      </p:sp>
      <p:sp>
        <p:nvSpPr>
          <p:cNvPr id="6" name="Rectangle 5"/>
          <p:cNvSpPr/>
          <p:nvPr/>
        </p:nvSpPr>
        <p:spPr>
          <a:xfrm>
            <a:off x="384048" y="804672"/>
            <a:ext cx="2011680" cy="41148"/>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384048" y="960120"/>
            <a:ext cx="11292840" cy="5532120"/>
          </a:xfrm>
          <a:prstGeom prst="rect">
            <a:avLst/>
          </a:prstGeom>
          <a:noFill/>
        </p:spPr>
        <p:txBody>
          <a:bodyPr wrap="square" lIns="54864" rIns="54864" tIns="36576" bIns="18288">
            <a:noAutofit/>
          </a:bodyPr>
          <a:lstStyle/>
          <a:p>
            <a:pPr algn="l" marL="292608" indent="-182880">
              <a:lnSpc>
                <a:spcPct val="150000"/>
              </a:lnSpc>
              <a:spcBef>
                <a:spcPts val="100"/>
              </a:spcBef>
              <a:spcAft>
                <a:spcPts val="400"/>
              </a:spcAft>
              <a:buFont typeface="Arial"/>
              <a:buChar char="•"/>
            </a:pPr>
            <a:r>
              <a:rPr sz="2000" b="0" i="0">
                <a:solidFill>
                  <a:srgbClr val="1F2933"/>
                </a:solidFill>
                <a:latin typeface="Calibri"/>
                <a:cs typeface="Calibri"/>
                <a:ea typeface="Calibri"/>
              </a:rPr>
              <a:t>Bethabara (or Bethany) beyond Jordan, where John was baptizing (v. 28; compare John 10:40).</a:t>
            </a:r>
          </a:p>
          <a:p>
            <a:pPr algn="l" marL="292608" indent="-182880">
              <a:lnSpc>
                <a:spcPct val="150000"/>
              </a:lnSpc>
              <a:spcBef>
                <a:spcPts val="100"/>
              </a:spcBef>
              <a:spcAft>
                <a:spcPts val="400"/>
              </a:spcAft>
              <a:buFont typeface="Arial"/>
              <a:buChar char="•"/>
            </a:pPr>
            <a:r>
              <a:rPr sz="2000" b="0" i="0">
                <a:solidFill>
                  <a:srgbClr val="1F2933"/>
                </a:solidFill>
                <a:latin typeface="Calibri"/>
                <a:cs typeface="Calibri"/>
                <a:ea typeface="Calibri"/>
              </a:rPr>
              <a:t>Jerusalem, from which the priests and Levites were sent (v. 19).</a:t>
            </a:r>
          </a:p>
          <a:p>
            <a:pPr algn="l" marL="292608" indent="-182880">
              <a:lnSpc>
                <a:spcPct val="150000"/>
              </a:lnSpc>
              <a:spcBef>
                <a:spcPts val="100"/>
              </a:spcBef>
              <a:spcAft>
                <a:spcPts val="400"/>
              </a:spcAft>
              <a:buFont typeface="Arial"/>
              <a:buChar char="•"/>
            </a:pPr>
            <a:r>
              <a:rPr sz="2000" b="0" i="0">
                <a:solidFill>
                  <a:srgbClr val="1F2933"/>
                </a:solidFill>
                <a:latin typeface="Calibri"/>
                <a:cs typeface="Calibri"/>
                <a:ea typeface="Calibri"/>
              </a:rPr>
              <a:t>The place where Jesus was staying, not named, where the two disciples abode that day (v. 39).</a:t>
            </a:r>
          </a:p>
          <a:p>
            <a:pPr algn="l" marL="292608" indent="-182880">
              <a:lnSpc>
                <a:spcPct val="150000"/>
              </a:lnSpc>
              <a:spcBef>
                <a:spcPts val="100"/>
              </a:spcBef>
              <a:spcAft>
                <a:spcPts val="400"/>
              </a:spcAft>
              <a:buFont typeface="Arial"/>
              <a:buChar char="•"/>
            </a:pPr>
            <a:r>
              <a:rPr sz="2000" b="0" i="0">
                <a:solidFill>
                  <a:srgbClr val="1F2933"/>
                </a:solidFill>
                <a:latin typeface="Calibri"/>
                <a:cs typeface="Calibri"/>
                <a:ea typeface="Calibri"/>
              </a:rPr>
              <a:t>Galilee, where Jesus purposed to go (v. 43).</a:t>
            </a:r>
          </a:p>
          <a:p>
            <a:pPr algn="l" marL="292608" indent="-182880">
              <a:lnSpc>
                <a:spcPct val="150000"/>
              </a:lnSpc>
              <a:spcBef>
                <a:spcPts val="100"/>
              </a:spcBef>
              <a:spcAft>
                <a:spcPts val="400"/>
              </a:spcAft>
              <a:buFont typeface="Arial"/>
              <a:buChar char="•"/>
            </a:pPr>
            <a:r>
              <a:rPr sz="2000" b="0" i="0">
                <a:solidFill>
                  <a:srgbClr val="1F2933"/>
                </a:solidFill>
                <a:latin typeface="Calibri"/>
                <a:cs typeface="Calibri"/>
                <a:ea typeface="Calibri"/>
              </a:rPr>
              <a:t>Bethsaida, the city of Andrew, Peter, and Philip (v. 44).</a:t>
            </a:r>
          </a:p>
          <a:p>
            <a:pPr algn="l" marL="292608" indent="-182880">
              <a:lnSpc>
                <a:spcPct val="150000"/>
              </a:lnSpc>
              <a:spcBef>
                <a:spcPts val="100"/>
              </a:spcBef>
              <a:spcAft>
                <a:spcPts val="400"/>
              </a:spcAft>
              <a:buFont typeface="Arial"/>
              <a:buChar char="•"/>
            </a:pPr>
            <a:r>
              <a:rPr sz="2000" b="0" i="0">
                <a:solidFill>
                  <a:srgbClr val="1F2933"/>
                </a:solidFill>
                <a:latin typeface="Calibri"/>
                <a:cs typeface="Calibri"/>
                <a:ea typeface="Calibri"/>
              </a:rPr>
              <a:t>Nazareth, Jesus’ home town (vv. 45–46).</a:t>
            </a:r>
          </a:p>
          <a:p>
            <a:pPr algn="l" marL="292608" indent="-182880">
              <a:lnSpc>
                <a:spcPct val="150000"/>
              </a:lnSpc>
              <a:spcBef>
                <a:spcPts val="100"/>
              </a:spcBef>
              <a:spcAft>
                <a:spcPts val="400"/>
              </a:spcAft>
              <a:buFont typeface="Arial"/>
              <a:buChar char="•"/>
            </a:pPr>
            <a:r>
              <a:rPr sz="2000" b="0" i="0">
                <a:solidFill>
                  <a:srgbClr val="1F2933"/>
                </a:solidFill>
                <a:latin typeface="Calibri"/>
                <a:cs typeface="Calibri"/>
                <a:ea typeface="Calibri"/>
              </a:rPr>
              <a:t>Under the fig tree, where Jesus saw Nathanael (v. 48).</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998 - John 1 -- Medium - PPT</dc:title>
  <dc:subject/>
  <dc:creator>Grok under Dean Brown</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