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1600" b="0">
                <a:solidFill>
                  <a:srgbClr val="52606D"/>
                </a:solidFill>
                <a:latin typeface="Calibri"/>
              </a:rPr>
              <a:t>PROTOTYPE PowerPoint slides for free download, fully editable, from Memorize-the-Bible.com</a:t>
            </a:r>
          </a:p>
          <a:p>
            <a:r>
              <a:rPr sz="1400" b="0">
                <a:solidFill>
                  <a:srgbClr val="52606D"/>
                </a:solidFill>
                <a:latin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5" name="TextBox 4"/>
          <p:cNvSpPr txBox="1"/>
          <p:nvPr/>
        </p:nvSpPr>
        <p:spPr>
          <a:xfrm>
            <a:off x="640080" y="1280160"/>
            <a:ext cx="109728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6" name="TextBox 5"/>
          <p:cNvSpPr txBox="1"/>
          <p:nvPr/>
        </p:nvSpPr>
        <p:spPr>
          <a:xfrm>
            <a:off x="640080" y="1645920"/>
            <a:ext cx="10972800" cy="1097280"/>
          </a:xfrm>
          <a:prstGeom prst="rect">
            <a:avLst/>
          </a:prstGeom>
          <a:noFill/>
        </p:spPr>
        <p:txBody>
          <a:bodyPr wrap="square">
            <a:spAutoFit/>
          </a:bodyPr>
          <a:lstStyle/>
          <a:p>
            <a:r>
              <a:rPr sz="3200" b="1">
                <a:solidFill>
                  <a:srgbClr val="1F2933"/>
                </a:solidFill>
                <a:latin typeface="Calibri"/>
                <a:ea typeface="Calibri"/>
                <a:cs typeface="Calibri"/>
              </a:rPr>
              <a:t>Ezek 36 - Mtns of Israel; New H&amp;S</a:t>
            </a:r>
          </a:p>
        </p:txBody>
      </p:sp>
      <p:sp>
        <p:nvSpPr>
          <p:cNvPr id="7" name="TextBox 6"/>
          <p:cNvSpPr txBox="1"/>
          <p:nvPr/>
        </p:nvSpPr>
        <p:spPr>
          <a:xfrm>
            <a:off x="274320" y="2926080"/>
            <a:ext cx="11643360" cy="3474720"/>
          </a:xfrm>
          <a:prstGeom prst="rect">
            <a:avLst/>
          </a:prstGeom>
          <a:noFill/>
        </p:spPr>
        <p:txBody>
          <a:bodyPr wrap="square">
            <a:spAutoFit/>
          </a:bodyPr>
          <a:lstStyle/>
          <a:p>
            <a:pPr algn="l">
              <a:lnSpc>
                <a:spcPct val="130000"/>
              </a:lnSpc>
            </a:pPr>
            <a:r>
              <a:rPr sz="1600" b="0">
                <a:solidFill>
                  <a:srgbClr val="52606D"/>
                </a:solidFill>
                <a:latin typeface="Calibri"/>
              </a:rPr>
              <a:t>PROTOTYPE PowerPoint slides for free download, fully editable, from Memorize-the-Bible.com</a:t>
            </a:r>
          </a:p>
          <a:p>
            <a:pPr algn="l">
              <a:lnSpc>
                <a:spcPct val="120000"/>
              </a:lnSpc>
              <a:spcBef>
                <a:spcPts val="800"/>
              </a:spcBef>
            </a:pPr>
            <a:r>
              <a:rPr sz="1400" b="0">
                <a:solidFill>
                  <a:srgbClr val="52606D"/>
                </a:solidFill>
                <a:latin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Dean 480-character summary for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38912" y="960120"/>
            <a:ext cx="11292840" cy="5486400"/>
          </a:xfrm>
          <a:prstGeom prst="rect">
            <a:avLst/>
          </a:prstGeom>
          <a:noFill/>
        </p:spPr>
        <p:txBody>
          <a:bodyPr wrap="square">
            <a:spAutoFit/>
          </a:bodyPr>
          <a:lstStyle/>
          <a:p>
            <a:pPr algn="l">
              <a:lnSpc>
                <a:spcPct val="150000"/>
              </a:lnSpc>
            </a:pPr>
            <a:r>
              <a:rPr sz="2000" b="0">
                <a:solidFill>
                  <a:srgbClr val="1F2933"/>
                </a:solidFill>
                <a:latin typeface="Calibri"/>
                <a:ea typeface="Calibri"/>
                <a:cs typeface="Calibri"/>
              </a:rPr>
              <a:t>Because enemy boasted, blessing upon mtns of Israel. To mtns: My people Israel will possess you. You will not hear insults from nations anymore. Israel was scattered. To Israel: not for your sake, but for My name. I will take you from the nations, gather you from all lands, sprinkle clean water on you, give you a new heart and new spirit. You will be My people, and I will be your God. You will remember your evil ways, and will loathe yourselves for your iniquities.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Grok 120-word summary for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38912" y="960120"/>
            <a:ext cx="11292840" cy="5486400"/>
          </a:xfrm>
          <a:prstGeom prst="rect">
            <a:avLst/>
          </a:prstGeom>
          <a:noFill/>
        </p:spPr>
        <p:txBody>
          <a:bodyPr wrap="square">
            <a:spAutoFit/>
          </a:bodyPr>
          <a:lstStyle/>
          <a:p>
            <a:pPr algn="l">
              <a:lnSpc>
                <a:spcPct val="150000"/>
              </a:lnSpc>
            </a:pPr>
            <a:r>
              <a:rPr sz="2000" b="0">
                <a:solidFill>
                  <a:srgbClr val="1F2933"/>
                </a:solidFill>
                <a:latin typeface="Calibri"/>
                <a:ea typeface="Calibri"/>
                <a:cs typeface="Calibri"/>
              </a:rPr>
              <a:t>Ezekiel prophesies to the mountains of Israel. The heathen and all Idumea had boasted that the ancient high places were theirs, so God speaks in His jealousy: the heathen will bear their own shame, while Israel’s mountains will again yield fruit, and be filled with men. Israel had defiled the land and been scattered, profaning God’s holy name among the nations. For His name’s sake, not theirs, God will gather them, sprinkle clean water on them, give a new heart and a new spirit, and put His spirit within them to walk in His statutes. The desolate land will become like the garden of Eden, and the heathen shall know that He is the LORD.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Factual Summary for Ezek 36: (1 of 3)</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Ezekiel is told to prophesy to “the mountains of Israel” (v. 1).</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enemy said, “Aha, even the ancient high places are ours in possession” (v. 2).</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land was made desolate, “taken up in the lips of talkers,” a prey to the heathen (vv. 3–4).</a:t>
            </a:r>
          </a:p>
          <a:p>
            <a:pPr algn="l" marL="292608" indent="-201168">
              <a:lnSpc>
                <a:spcPct val="150000"/>
              </a:lnSpc>
              <a:spcAft>
                <a:spcPts val="60"/>
              </a:spcAft>
              <a:buFont typeface="Arial"/>
              <a:buChar char="•"/>
            </a:pPr>
            <a:r>
              <a:rPr sz="2000" b="0">
                <a:solidFill>
                  <a:srgbClr val="1F2933"/>
                </a:solidFill>
                <a:latin typeface="Calibri"/>
                <a:ea typeface="Calibri"/>
                <a:cs typeface="Calibri"/>
              </a:rPr>
              <a:t>God speaks “in the fire of my jealousy” against the heathen and “all Idumea,” who seized His land with joy (v. 5).</a:t>
            </a:r>
          </a:p>
          <a:p>
            <a:pPr algn="l" marL="292608" indent="-201168">
              <a:lnSpc>
                <a:spcPct val="150000"/>
              </a:lnSpc>
              <a:spcAft>
                <a:spcPts val="60"/>
              </a:spcAft>
              <a:buFont typeface="Arial"/>
              <a:buChar char="•"/>
            </a:pPr>
            <a:r>
              <a:rPr sz="2000" b="0">
                <a:solidFill>
                  <a:srgbClr val="1F2933"/>
                </a:solidFill>
                <a:latin typeface="Calibri"/>
                <a:ea typeface="Calibri"/>
                <a:cs typeface="Calibri"/>
              </a:rPr>
              <a:t>Because the mountains bore “the shame of the heathen,” God swears that the heathen “shall bear their shame” (vv. 6–7).</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mountains will “shoot forth your branches, and yield your fruit to my people of Israel; for they are at hand to come” (v. 8).</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They will be “tilled and sown,” the cities inhabited; God will “do better unto you than at your beginnings” (vv. 9–11).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Factual Summary for Ezek 36: (2 of 3)</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The land will no more bereave its people of men, nor bear the reproach of the people (vv. 12–15).</a:t>
            </a:r>
          </a:p>
          <a:p>
            <a:pPr algn="l" marL="292608" indent="-201168">
              <a:lnSpc>
                <a:spcPct val="150000"/>
              </a:lnSpc>
              <a:spcAft>
                <a:spcPts val="60"/>
              </a:spcAft>
              <a:buFont typeface="Arial"/>
              <a:buChar char="•"/>
            </a:pPr>
            <a:r>
              <a:rPr sz="2000" b="0">
                <a:solidFill>
                  <a:srgbClr val="1F2933"/>
                </a:solidFill>
                <a:latin typeface="Calibri"/>
                <a:ea typeface="Calibri"/>
                <a:cs typeface="Calibri"/>
              </a:rPr>
              <a:t>Israel had defiled the land “by their own way and by their doings” (v. 17).</a:t>
            </a:r>
          </a:p>
          <a:p>
            <a:pPr algn="l" marL="292608" indent="-201168">
              <a:lnSpc>
                <a:spcPct val="150000"/>
              </a:lnSpc>
              <a:spcAft>
                <a:spcPts val="60"/>
              </a:spcAft>
              <a:buFont typeface="Arial"/>
              <a:buChar char="•"/>
            </a:pPr>
            <a:r>
              <a:rPr sz="2000" b="0">
                <a:solidFill>
                  <a:srgbClr val="1F2933"/>
                </a:solidFill>
                <a:latin typeface="Calibri"/>
                <a:ea typeface="Calibri"/>
                <a:cs typeface="Calibri"/>
              </a:rPr>
              <a:t>God poured His fury on them for blood and idols, and “scattered them among the heathen” (vv. 18–19).</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They profaned His holy name among the heathen, who said, “These are the people of the LORD, and are gone forth out of his land” (v. 20).</a:t>
            </a:r>
          </a:p>
          <a:p>
            <a:pPr algn="l" marL="292608" indent="-201168">
              <a:lnSpc>
                <a:spcPct val="150000"/>
              </a:lnSpc>
              <a:spcAft>
                <a:spcPts val="60"/>
              </a:spcAft>
              <a:buFont typeface="Arial"/>
              <a:buChar char="•"/>
            </a:pPr>
            <a:r>
              <a:rPr sz="2000" b="0">
                <a:solidFill>
                  <a:srgbClr val="1F2933"/>
                </a:solidFill>
                <a:latin typeface="Calibri"/>
                <a:ea typeface="Calibri"/>
                <a:cs typeface="Calibri"/>
              </a:rPr>
              <a:t>“I do not this for your sakes, O house of Israel, but for mine holy name’s sake” (vv. 21–22).</a:t>
            </a:r>
          </a:p>
          <a:p>
            <a:pPr algn="l" marL="292608" indent="-201168">
              <a:lnSpc>
                <a:spcPct val="150000"/>
              </a:lnSpc>
              <a:spcAft>
                <a:spcPts val="60"/>
              </a:spcAft>
              <a:buFont typeface="Arial"/>
              <a:buChar char="•"/>
            </a:pPr>
            <a:r>
              <a:rPr sz="2000" b="0">
                <a:solidFill>
                  <a:srgbClr val="1F2933"/>
                </a:solidFill>
                <a:latin typeface="Calibri"/>
                <a:ea typeface="Calibri"/>
                <a:cs typeface="Calibri"/>
              </a:rPr>
              <a:t>God will sanctify His great name, “and the heathen shall know that I am the LORD” (v. 23).</a:t>
            </a:r>
          </a:p>
          <a:p>
            <a:pPr algn="l" marL="292608" indent="-201168">
              <a:lnSpc>
                <a:spcPct val="150000"/>
              </a:lnSpc>
              <a:spcAft>
                <a:spcPts val="60"/>
              </a:spcAft>
              <a:buFont typeface="Arial"/>
              <a:buChar char="•"/>
            </a:pPr>
            <a:r>
              <a:rPr sz="2000" b="0">
                <a:solidFill>
                  <a:srgbClr val="1F2933"/>
                </a:solidFill>
                <a:latin typeface="Calibri"/>
                <a:ea typeface="Calibri"/>
                <a:cs typeface="Calibri"/>
              </a:rPr>
              <a:t>He will gather them “out of all countries” into their own land (v. 24).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Factual Summary for Ezek 36: (3 of 3)</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“Then will I sprinkle clean water upon you, and ye shall be clean” (v. 25).</a:t>
            </a:r>
          </a:p>
          <a:p>
            <a:pPr algn="l" marL="292608" indent="-201168">
              <a:lnSpc>
                <a:spcPct val="150000"/>
              </a:lnSpc>
              <a:spcAft>
                <a:spcPts val="60"/>
              </a:spcAft>
              <a:buFont typeface="Arial"/>
              <a:buChar char="•"/>
            </a:pPr>
            <a:r>
              <a:rPr sz="2000" b="0">
                <a:solidFill>
                  <a:srgbClr val="1F2933"/>
                </a:solidFill>
                <a:latin typeface="Calibri"/>
                <a:ea typeface="Calibri"/>
                <a:cs typeface="Calibri"/>
              </a:rPr>
              <a:t>“A new heart also will I give you, and a new spirit will I put within you”; the stony heart replaced by “an heart of flesh” (v. 26).</a:t>
            </a:r>
          </a:p>
          <a:p>
            <a:pPr algn="l" marL="292608" indent="-201168">
              <a:lnSpc>
                <a:spcPct val="150000"/>
              </a:lnSpc>
              <a:spcAft>
                <a:spcPts val="60"/>
              </a:spcAft>
              <a:buFont typeface="Arial"/>
              <a:buChar char="•"/>
            </a:pPr>
            <a:r>
              <a:rPr sz="2000" b="0">
                <a:solidFill>
                  <a:srgbClr val="1F2933"/>
                </a:solidFill>
                <a:latin typeface="Calibri"/>
                <a:ea typeface="Calibri"/>
                <a:cs typeface="Calibri"/>
              </a:rPr>
              <a:t>“I will put my spirit within you, and cause you to walk in my statutes” (v. 27).</a:t>
            </a:r>
          </a:p>
          <a:p>
            <a:pPr algn="l" marL="292608" indent="-201168">
              <a:lnSpc>
                <a:spcPct val="150000"/>
              </a:lnSpc>
              <a:spcAft>
                <a:spcPts val="60"/>
              </a:spcAft>
              <a:buFont typeface="Arial"/>
              <a:buChar char="•"/>
            </a:pPr>
            <a:r>
              <a:rPr sz="2000" b="0">
                <a:solidFill>
                  <a:srgbClr val="1F2933"/>
                </a:solidFill>
                <a:latin typeface="Calibri"/>
                <a:ea typeface="Calibri"/>
                <a:cs typeface="Calibri"/>
              </a:rPr>
              <a:t>“Ye shall be my people, and I will be your God”; no more famine (vv. 28–30).</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They will remember their evil ways and “lothe yourselves in your own sight” (vv. 31–32).</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desolate land “is become like the garden of Eden,” its cities inhabited (vv. 33–36).</a:t>
            </a:r>
          </a:p>
          <a:p>
            <a:pPr algn="l" marL="292608" indent="-201168">
              <a:lnSpc>
                <a:spcPct val="150000"/>
              </a:lnSpc>
              <a:spcAft>
                <a:spcPts val="60"/>
              </a:spcAft>
              <a:buFont typeface="Arial"/>
              <a:buChar char="•"/>
            </a:pPr>
            <a:r>
              <a:rPr sz="2000" b="0">
                <a:solidFill>
                  <a:srgbClr val="1F2933"/>
                </a:solidFill>
                <a:latin typeface="Calibri"/>
                <a:ea typeface="Calibri"/>
                <a:cs typeface="Calibri"/>
              </a:rPr>
              <a:t>God will increase them “like a flock,” as “the flock of Jerusalem in her solemn feasts” (vv. 37–38).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Parallel Passages for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20000"/>
              </a:lnSpc>
              <a:spcAft>
                <a:spcPts val="60"/>
              </a:spcAft>
              <a:buFont typeface="Arial"/>
              <a:buChar char="•"/>
            </a:pPr>
            <a:r>
              <a:rPr sz="1900" b="0">
                <a:solidFill>
                  <a:srgbClr val="1F2933"/>
                </a:solidFill>
                <a:latin typeface="Calibri"/>
                <a:ea typeface="Calibri"/>
                <a:cs typeface="Calibri"/>
              </a:rPr>
              <a:t>Ezek 11:17–20 – close wording on the same promise: “I will even gather you from the people… and I will give them one heart, and I will put a new spirit within you; and I will take the stony heart out of their flesh, and will give them an heart of flesh: That they may walk in my statutes… and they shall be my people, and I will be their God” (compare vv. 24, 26–28).</a:t>
            </a:r>
          </a:p>
          <a:p>
            <a:pPr algn="l" marL="292608" indent="-201168">
              <a:lnSpc>
                <a:spcPct val="120000"/>
              </a:lnSpc>
              <a:spcAft>
                <a:spcPts val="60"/>
              </a:spcAft>
              <a:buFont typeface="Arial"/>
              <a:buChar char="•"/>
            </a:pPr>
            <a:r>
              <a:rPr sz="1900" b="0">
                <a:solidFill>
                  <a:srgbClr val="1F2933"/>
                </a:solidFill>
                <a:latin typeface="Calibri"/>
                <a:ea typeface="Calibri"/>
                <a:cs typeface="Calibri"/>
              </a:rPr>
              <a:t>Ezek 6:2–3 – the same address in identical wording, now turned from judgment to blessing: “set thy face toward the mountains of Israel… Ye mountains of Israel, hear the word of the Lord GOD; Thus saith the Lord GOD to the mountains, and to the hills, to the rivers, and to the valleys” (compare vv. 1, 4, 6).</a:t>
            </a:r>
          </a:p>
          <a:p>
            <a:pPr algn="l" marL="292608" indent="-201168">
              <a:lnSpc>
                <a:spcPct val="120000"/>
              </a:lnSpc>
              <a:spcAft>
                <a:spcPts val="60"/>
              </a:spcAft>
              <a:buFont typeface="Arial"/>
              <a:buChar char="•"/>
            </a:pPr>
            <a:r>
              <a:rPr sz="1900" b="0">
                <a:solidFill>
                  <a:srgbClr val="1F2933"/>
                </a:solidFill>
                <a:latin typeface="Calibri"/>
                <a:ea typeface="Calibri"/>
                <a:cs typeface="Calibri"/>
              </a:rPr>
              <a:t>Ezek 35:10–15 – the same charge against Edom, the other side of vv. 2–5: “Because thou hast said… we will possess it,” and “as thou didst rejoice at the inheritance of the house of Israel, because it was desolate” (compare “ours in possession,” v. 2; “with the joy of all their heart,” v. 5).</a:t>
            </a:r>
          </a:p>
          <a:p>
            <a:pPr algn="l" marL="292608" indent="-201168">
              <a:lnSpc>
                <a:spcPct val="120000"/>
              </a:lnSpc>
              <a:spcAft>
                <a:spcPts val="60"/>
              </a:spcAft>
              <a:buFont typeface="Arial"/>
              <a:buChar char="•"/>
            </a:pPr>
            <a:r>
              <a:rPr sz="1900" b="0">
                <a:solidFill>
                  <a:srgbClr val="1F2933"/>
                </a:solidFill>
                <a:latin typeface="Calibri"/>
                <a:ea typeface="Calibri"/>
                <a:cs typeface="Calibri"/>
              </a:rPr>
              <a:t>Ezek 20:41–44 – close wording: God will gather them from the countries and “be sanctified in you before the heathen,” and “ye shall lothe yourselves in your own sight for all your evils,” for “I have wrought with you for my name’s sake” (compare vv. 22–23, 31–32).</a:t>
            </a:r>
          </a:p>
          <a:p>
            <a:pPr algn="l" marL="292608" indent="-201168">
              <a:lnSpc>
                <a:spcPct val="120000"/>
              </a:lnSpc>
              <a:spcAft>
                <a:spcPts val="60"/>
              </a:spcAft>
              <a:buFont typeface="Arial"/>
              <a:buChar char="•"/>
            </a:pPr>
            <a:r>
              <a:rPr sz="1900" b="0">
                <a:solidFill>
                  <a:srgbClr val="1F2933"/>
                </a:solidFill>
                <a:latin typeface="Calibri"/>
                <a:ea typeface="Calibri"/>
                <a:cs typeface="Calibri"/>
              </a:rPr>
              <a:t>Ezek 6:2–3, Ezek 35:10–15, and Ezek 20:41–44 are close-but-debatable cases: each has the same address, the same charge, or close wording, but comes from a different oracle, so they may belong under Related Bible Passages instead.</a:t>
            </a:r>
          </a:p>
          <a:p>
            <a:pPr algn="l" marL="292608" indent="-201168">
              <a:lnSpc>
                <a:spcPct val="120000"/>
              </a:lnSpc>
              <a:spcAft>
                <a:spcPts val="60"/>
              </a:spcAft>
              <a:buFont typeface="Arial"/>
              <a:buChar char="•"/>
            </a:pPr>
            <a:r>
              <a:rPr sz="1900" b="0">
                <a:solidFill>
                  <a:srgbClr val="1F2933"/>
                </a:solidFill>
                <a:latin typeface="Calibri"/>
                <a:ea typeface="Calibri"/>
                <a:cs typeface="Calibri"/>
              </a:rPr>
              <a:t>All four entries go beyond the MB sheet, which lists Parallel Passages as “none”; they are included because their wording runs close to this chapter. Its other cross references (Ezek 18; Deut 30; Jer 24; 31; Heb 8; 10) are placed under Related Bible Passages.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Quotations for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None identified. Ezek 36 does not formally quote earlier Scripture, and no later passage clearly quotes it as such (the MB sheet also lists none). Later uses of its language, such as Rom 2:24 and Heb 10:22, are placed under Related Bible Passages.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Other Related Chapters for Ezek 36 - Nearby context</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Ezek 33:21–22 – the news “The city is smitten,” after which the restoration prophecies of Ezek 34–37 begin.</a:t>
            </a:r>
          </a:p>
          <a:p>
            <a:pPr algn="l" marL="292608" indent="-201168">
              <a:lnSpc>
                <a:spcPct val="150000"/>
              </a:lnSpc>
              <a:spcAft>
                <a:spcPts val="60"/>
              </a:spcAft>
              <a:buFont typeface="Arial"/>
              <a:buChar char="•"/>
            </a:pPr>
            <a:r>
              <a:rPr sz="2000" b="0">
                <a:solidFill>
                  <a:srgbClr val="1F2933"/>
                </a:solidFill>
                <a:latin typeface="Calibri"/>
                <a:ea typeface="Calibri"/>
                <a:cs typeface="Calibri"/>
              </a:rPr>
              <a:t>Ezek 34:25–31 – a covenant of peace, showers of blessing, the land yielding increase, and Israel no more consumed with hunger, “neither bear the shame of the heathen any more” (34:29; compare vv. 15, 30).</a:t>
            </a:r>
          </a:p>
          <a:p>
            <a:pPr algn="l" marL="292608" indent="-201168">
              <a:lnSpc>
                <a:spcPct val="150000"/>
              </a:lnSpc>
              <a:spcAft>
                <a:spcPts val="60"/>
              </a:spcAft>
              <a:buFont typeface="Arial"/>
              <a:buChar char="•"/>
            </a:pPr>
            <a:r>
              <a:rPr sz="2000" b="0">
                <a:solidFill>
                  <a:srgbClr val="1F2933"/>
                </a:solidFill>
                <a:latin typeface="Calibri"/>
                <a:ea typeface="Calibri"/>
                <a:cs typeface="Calibri"/>
              </a:rPr>
              <a:t>Ezek 37:1–14 – the valley of dry bones: “I… shall put my spirit in you, and ye shall live, and I shall place you in your own land” (37:14; compare v. 27).</a:t>
            </a:r>
          </a:p>
          <a:p>
            <a:pPr algn="l" marL="292608" indent="-201168">
              <a:lnSpc>
                <a:spcPct val="150000"/>
              </a:lnSpc>
              <a:spcAft>
                <a:spcPts val="60"/>
              </a:spcAft>
              <a:buFont typeface="Arial"/>
              <a:buChar char="•"/>
            </a:pPr>
            <a:r>
              <a:rPr sz="2000" b="0">
                <a:solidFill>
                  <a:srgbClr val="1F2933"/>
                </a:solidFill>
                <a:latin typeface="Calibri"/>
                <a:ea typeface="Calibri"/>
                <a:cs typeface="Calibri"/>
              </a:rPr>
              <a:t>Ezek 37:21–28 – one nation on the mountains of Israel under one king, cleansed from idols: “so shall they be my people, and I will be their God” (37:23; compare v. 28).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400" b="1">
                <a:solidFill>
                  <a:srgbClr val="1F2933"/>
                </a:solidFill>
                <a:latin typeface="Calibri"/>
                <a:ea typeface="Calibri"/>
                <a:cs typeface="Calibri"/>
              </a:rPr>
              <a:t>Other Related Chapters for Ezek 36 - A new heart and a new spirit (MB cross references)</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Ezek 18:31 – “make you a new heart and a new spirit: for why will ye die, O house of Israel?”</a:t>
            </a:r>
          </a:p>
          <a:p>
            <a:pPr algn="l" marL="292608" indent="-201168">
              <a:lnSpc>
                <a:spcPct val="150000"/>
              </a:lnSpc>
              <a:spcAft>
                <a:spcPts val="60"/>
              </a:spcAft>
              <a:buFont typeface="Arial"/>
              <a:buChar char="•"/>
            </a:pPr>
            <a:r>
              <a:rPr sz="2000" b="0">
                <a:solidFill>
                  <a:srgbClr val="1F2933"/>
                </a:solidFill>
                <a:latin typeface="Calibri"/>
                <a:ea typeface="Calibri"/>
                <a:cs typeface="Calibri"/>
              </a:rPr>
              <a:t>Deut 30:3–6 – God will gather Israel from the nations and “circumcise thine heart… to love the LORD thy God with all thine heart.”</a:t>
            </a:r>
          </a:p>
          <a:p>
            <a:pPr algn="l" marL="292608" indent="-201168">
              <a:lnSpc>
                <a:spcPct val="150000"/>
              </a:lnSpc>
              <a:spcAft>
                <a:spcPts val="60"/>
              </a:spcAft>
              <a:buFont typeface="Arial"/>
              <a:buChar char="•"/>
            </a:pPr>
            <a:r>
              <a:rPr sz="2000" b="0">
                <a:solidFill>
                  <a:srgbClr val="1F2933"/>
                </a:solidFill>
                <a:latin typeface="Calibri"/>
                <a:ea typeface="Calibri"/>
                <a:cs typeface="Calibri"/>
              </a:rPr>
              <a:t>Jer 24:7 – “I will give them an heart to know me… and they shall be my people, and I will be their God.”</a:t>
            </a:r>
          </a:p>
          <a:p>
            <a:pPr algn="l" marL="292608" indent="-201168">
              <a:lnSpc>
                <a:spcPct val="150000"/>
              </a:lnSpc>
              <a:spcAft>
                <a:spcPts val="60"/>
              </a:spcAft>
              <a:buFont typeface="Arial"/>
              <a:buChar char="•"/>
            </a:pPr>
            <a:r>
              <a:rPr sz="2000" b="0">
                <a:solidFill>
                  <a:srgbClr val="1F2933"/>
                </a:solidFill>
                <a:latin typeface="Calibri"/>
                <a:ea typeface="Calibri"/>
                <a:cs typeface="Calibri"/>
              </a:rPr>
              <a:t>Jer 31:31–34; 32:37–41 – the new covenant, the law written in their hearts, and “one heart, and one way.”</a:t>
            </a:r>
          </a:p>
          <a:p>
            <a:pPr algn="l" marL="292608" indent="-201168">
              <a:lnSpc>
                <a:spcPct val="150000"/>
              </a:lnSpc>
              <a:spcAft>
                <a:spcPts val="60"/>
              </a:spcAft>
              <a:buFont typeface="Arial"/>
              <a:buChar char="•"/>
            </a:pPr>
            <a:r>
              <a:rPr sz="2000" b="0">
                <a:solidFill>
                  <a:srgbClr val="1F2933"/>
                </a:solidFill>
                <a:latin typeface="Calibri"/>
                <a:ea typeface="Calibri"/>
                <a:cs typeface="Calibri"/>
              </a:rPr>
              <a:t>Heb 8:8–12; 10:16–17 – the new covenant of Jer 31 applied to the work of Christ.</a:t>
            </a:r>
          </a:p>
          <a:p>
            <a:pPr algn="l" marL="292608" indent="-201168">
              <a:lnSpc>
                <a:spcPct val="150000"/>
              </a:lnSpc>
              <a:spcAft>
                <a:spcPts val="60"/>
              </a:spcAft>
              <a:buFont typeface="Arial"/>
              <a:buChar char="•"/>
            </a:pPr>
            <a:r>
              <a:rPr sz="2000" b="0">
                <a:solidFill>
                  <a:srgbClr val="1F2933"/>
                </a:solidFill>
                <a:latin typeface="Calibri"/>
                <a:ea typeface="Calibri"/>
                <a:cs typeface="Calibri"/>
              </a:rPr>
              <a:t>Psa 51:10 – “Create in me a clean heart, O God; and renew a right spirit within me.”</a:t>
            </a:r>
          </a:p>
          <a:p>
            <a:pPr algn="l" marL="292608" indent="-201168">
              <a:lnSpc>
                <a:spcPct val="150000"/>
              </a:lnSpc>
              <a:spcAft>
                <a:spcPts val="60"/>
              </a:spcAft>
              <a:buFont typeface="Arial"/>
              <a:buChar char="•"/>
            </a:pPr>
            <a:r>
              <a:rPr sz="2000" b="0">
                <a:solidFill>
                  <a:srgbClr val="1F2933"/>
                </a:solidFill>
                <a:latin typeface="Calibri"/>
                <a:ea typeface="Calibri"/>
                <a:cs typeface="Calibri"/>
              </a:rPr>
              <a:t>2 Cor 3:3 – the epistle of Christ written “not in tables of stone, but in fleshy tables of the heart.”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Other Related Chapters for Ezek 36 - For my name’s sake</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Ezek 20:9, 14, 22 – God spared Israel in Egypt and the wilderness, “for my name’s sake, that it should not be polluted before the heathen.”</a:t>
            </a:r>
          </a:p>
          <a:p>
            <a:pPr algn="l" marL="292608" indent="-201168">
              <a:lnSpc>
                <a:spcPct val="150000"/>
              </a:lnSpc>
              <a:spcAft>
                <a:spcPts val="60"/>
              </a:spcAft>
              <a:buFont typeface="Arial"/>
              <a:buChar char="•"/>
            </a:pPr>
            <a:r>
              <a:rPr sz="2000" b="0">
                <a:solidFill>
                  <a:srgbClr val="1F2933"/>
                </a:solidFill>
                <a:latin typeface="Calibri"/>
                <a:ea typeface="Calibri"/>
                <a:cs typeface="Calibri"/>
              </a:rPr>
              <a:t>Isa 48:9–11 – “For my name’s sake will I defer mine anger… for how should my name be polluted?”</a:t>
            </a:r>
          </a:p>
          <a:p>
            <a:pPr algn="l" marL="292608" indent="-201168">
              <a:lnSpc>
                <a:spcPct val="150000"/>
              </a:lnSpc>
              <a:spcAft>
                <a:spcPts val="60"/>
              </a:spcAft>
              <a:buFont typeface="Arial"/>
              <a:buChar char="•"/>
            </a:pPr>
            <a:r>
              <a:rPr sz="2000" b="0">
                <a:solidFill>
                  <a:srgbClr val="1F2933"/>
                </a:solidFill>
                <a:latin typeface="Calibri"/>
                <a:ea typeface="Calibri"/>
                <a:cs typeface="Calibri"/>
              </a:rPr>
              <a:t>Rom 2:24 – “the name of God is blasphemed among the Gentiles through you, as it is written” (usually taken as Isa 52:5, close to v. 20 here).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Other Related Chapters for Ezek 36 - Cleansing water</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Num 19:17–19 – the water of separation sprinkled on the unclean to make them clean.</a:t>
            </a:r>
          </a:p>
          <a:p>
            <a:pPr algn="l" marL="292608" indent="-201168">
              <a:lnSpc>
                <a:spcPct val="150000"/>
              </a:lnSpc>
              <a:spcAft>
                <a:spcPts val="60"/>
              </a:spcAft>
              <a:buFont typeface="Arial"/>
              <a:buChar char="•"/>
            </a:pPr>
            <a:r>
              <a:rPr sz="2000" b="0">
                <a:solidFill>
                  <a:srgbClr val="1F2933"/>
                </a:solidFill>
                <a:latin typeface="Calibri"/>
                <a:ea typeface="Calibri"/>
                <a:cs typeface="Calibri"/>
              </a:rPr>
              <a:t>Heb 10:22 – “having our hearts sprinkled from an evil conscience, and our bodies washed with pure water.”</a:t>
            </a:r>
          </a:p>
          <a:p>
            <a:pPr algn="l" marL="292608" indent="-201168">
              <a:lnSpc>
                <a:spcPct val="150000"/>
              </a:lnSpc>
              <a:spcAft>
                <a:spcPts val="60"/>
              </a:spcAft>
              <a:buFont typeface="Arial"/>
              <a:buChar char="•"/>
            </a:pPr>
            <a:r>
              <a:rPr sz="2000" b="0">
                <a:solidFill>
                  <a:srgbClr val="1F2933"/>
                </a:solidFill>
                <a:latin typeface="Calibri"/>
                <a:ea typeface="Calibri"/>
                <a:cs typeface="Calibri"/>
              </a:rPr>
              <a:t>John 3:5 – “Except a man be born of water and of the Spirit, he cannot enter into the kingdom of God.”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Other Related Chapters for Ezek 36 - The land like Eden</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Isa 51:3 – “he will make her wilderness like Eden, and her desert like the garden of the LORD.”</a:t>
            </a:r>
          </a:p>
          <a:p>
            <a:pPr algn="l" marL="292608" indent="-201168">
              <a:lnSpc>
                <a:spcPct val="150000"/>
              </a:lnSpc>
              <a:spcAft>
                <a:spcPts val="60"/>
              </a:spcAft>
              <a:buFont typeface="Arial"/>
              <a:buChar char="•"/>
            </a:pPr>
            <a:r>
              <a:rPr sz="2000" b="0">
                <a:solidFill>
                  <a:srgbClr val="1F2933"/>
                </a:solidFill>
                <a:latin typeface="Calibri"/>
                <a:ea typeface="Calibri"/>
                <a:cs typeface="Calibri"/>
              </a:rPr>
              <a:t>Joel 2:3 – the reverse picture: “the land is as the garden of Eden before them, and behind them a desolate wilderness.”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Other Related Chapters for Ezek 36 - Enquired of</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Ezek 14:3; 20:3, 31 – “should I be enquired of at all by them?”; “I will not be enquired of by you,” compare v. 37.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Other Related Chapters for Ezek 36 - Possible Backgrounds</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2 Kgs 25:8–12; Jer 52:12–16 – Jerusalem burned and the people carried away, leaving only “the poor of the land to be vinedressers and husbandmen,” the desolate land of vv. 3–4, 34.</a:t>
            </a:r>
          </a:p>
          <a:p>
            <a:pPr algn="l" marL="292608" indent="-201168">
              <a:lnSpc>
                <a:spcPct val="150000"/>
              </a:lnSpc>
              <a:spcAft>
                <a:spcPts val="60"/>
              </a:spcAft>
              <a:buFont typeface="Arial"/>
              <a:buChar char="•"/>
            </a:pPr>
            <a:r>
              <a:rPr sz="2000" b="0">
                <a:solidFill>
                  <a:srgbClr val="1F2933"/>
                </a:solidFill>
                <a:latin typeface="Calibri"/>
                <a:ea typeface="Calibri"/>
                <a:cs typeface="Calibri"/>
              </a:rPr>
              <a:t>Obad 11–14; Psa 137:7 – Edom’s glee and seizure at Jerusalem’s fall, background to “ours in possession” and “the joy of all their heart” (vv. 2, 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Text and Translation Issues for Ezek 36: (1 of 2)</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v. 2 – KJV “Aha” is an exclamation of gloating (Hebrew he’ach); “the ancient high places” (bamot olam) are the age-old heights, the mountains of Israel themselves (ESV “the ancient heights”).</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3 – KJV “taken up in the lips of talkers” means made the subject of gossip (ESV “you became the talk and evil gossip of the people”).</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5 – KJV “with despiteful minds” is ESV “with utter contempt”; “to cast it out for a prey” is obscure in Hebrew, and ESV reads “that they might make its pasturelands a prey.”</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11 – KJV “I will settle you after your old estates” means “cause you to be inhabited as in your former times” (ESV).</a:t>
            </a:r>
          </a:p>
          <a:p>
            <a:pPr algn="l" marL="292608" indent="-201168">
              <a:lnSpc>
                <a:spcPct val="150000"/>
              </a:lnSpc>
              <a:spcAft>
                <a:spcPts val="60"/>
              </a:spcAft>
              <a:buFont typeface="Arial"/>
              <a:buChar char="•"/>
            </a:pPr>
            <a:r>
              <a:rPr sz="2000" b="0">
                <a:solidFill>
                  <a:srgbClr val="1F2933"/>
                </a:solidFill>
                <a:latin typeface="Calibri"/>
                <a:ea typeface="Calibri"/>
                <a:cs typeface="Calibri"/>
              </a:rPr>
              <a:t>vv. 13–15 – the land is accused of “devouring men” and bereaving its nations. In v. 14 the written Hebrew reads “cause to stumble” while the margin reads “bereave,” a difference of two transposed letters; KJV follows the margin.</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17 – KJV “the uncleanness of a removed woman” refers to a woman in her monthly separation (niddah; ESV “a woman in her menstrual impurity”).</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Text and Translation Issues for Ezek 36: (2 of 2)</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vv. 23b–38 – the earliest known Greek manuscript of Ezekiel (Papyrus 967) lacks this passage and places chapter 37 after chapters 38–39; the Hebrew text, other Greek copies, KJV, and modern versions include it.</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26 – “stony heart” is literally “the heart of stone”; “heart” in Hebrew is the seat of mind and will.</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27 – “my spirit” uses the same Hebrew word (ruach) as “a new spirit” in v. 26; KJV prints “spirit” in lower case, while ESV and NASB capitalize “my Spirit.”</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29 – KJV “I will call for the corn” means “I will summon the grain” (ESV).</a:t>
            </a:r>
          </a:p>
          <a:p>
            <a:pPr algn="l" marL="292608" indent="-201168">
              <a:lnSpc>
                <a:spcPct val="150000"/>
              </a:lnSpc>
              <a:spcAft>
                <a:spcPts val="60"/>
              </a:spcAft>
              <a:buFont typeface="Arial"/>
              <a:buChar char="•"/>
            </a:pPr>
            <a:r>
              <a:rPr sz="2000" b="0">
                <a:solidFill>
                  <a:srgbClr val="1F2933"/>
                </a:solidFill>
                <a:latin typeface="Calibri"/>
                <a:ea typeface="Calibri"/>
                <a:cs typeface="Calibri"/>
              </a:rPr>
              <a:t>v. 38 – KJV “the holy flock” is literally “a flock of holy things,” the sacrificial flocks brought to Jerusalem at the feasts (ESV “Like the flock for sacrifices”).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The Main People in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The Lord GOD, who speaks “in my jealousy and in my fury” and acts “for mine holy name’s sake” (vv. 5–6, 22).</a:t>
            </a:r>
          </a:p>
          <a:p>
            <a:pPr algn="l" marL="292608" indent="-201168">
              <a:lnSpc>
                <a:spcPct val="150000"/>
              </a:lnSpc>
              <a:spcAft>
                <a:spcPts val="60"/>
              </a:spcAft>
              <a:buFont typeface="Arial"/>
              <a:buChar char="•"/>
            </a:pPr>
            <a:r>
              <a:rPr sz="2000" b="0">
                <a:solidFill>
                  <a:srgbClr val="1F2933"/>
                </a:solidFill>
                <a:latin typeface="Calibri"/>
                <a:ea typeface="Calibri"/>
                <a:cs typeface="Calibri"/>
              </a:rPr>
              <a:t>Ezekiel, “son of man,” told to prophesy to the mountains and to the house of Israel (vv. 1, 17, 22).</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mountains of Israel, with the hills, rivers, valleys, desolate wastes, and forsaken cities, addressed as hearers (vv. 1, 4, 6, 8).</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enemy: “the residue of the heathen” round about and “all Idumea” (Edom), who claimed the land (vv. 2–5).</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house of Israel, who defiled the land, were scattered, and are promised cleansing and a new heart (vv. 17–38).</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heathen among whom Israel profaned God’s name, who “shall know that I am the LORD” (vv. 20–23, 36).</a:t>
            </a:r>
          </a:p>
          <a:p>
            <a:pPr algn="l" marL="292608" indent="-201168">
              <a:lnSpc>
                <a:spcPct val="150000"/>
              </a:lnSpc>
              <a:spcAft>
                <a:spcPts val="60"/>
              </a:spcAft>
              <a:buFont typeface="Arial"/>
              <a:buChar char="•"/>
            </a:pPr>
            <a:r>
              <a:rPr sz="2000" b="0">
                <a:solidFill>
                  <a:srgbClr val="1F2933"/>
                </a:solidFill>
                <a:latin typeface="Calibri"/>
                <a:ea typeface="Calibri"/>
                <a:cs typeface="Calibri"/>
              </a:rPr>
              <a:t>“Your fathers,” to whom the land was given (v. 28).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When are the Events in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20000"/>
              </a:lnSpc>
              <a:spcAft>
                <a:spcPts val="60"/>
              </a:spcAft>
              <a:buFont typeface="Arial"/>
              <a:buChar char="•"/>
            </a:pPr>
            <a:r>
              <a:rPr sz="2000" b="0">
                <a:solidFill>
                  <a:srgbClr val="1F2933"/>
                </a:solidFill>
                <a:latin typeface="Calibri"/>
                <a:ea typeface="Calibri"/>
                <a:cs typeface="Calibri"/>
              </a:rPr>
              <a:t>Relative Chronology</a:t>
            </a:r>
          </a:p>
          <a:p>
            <a:pPr algn="l" marL="548640" indent="-201168">
              <a:lnSpc>
                <a:spcPct val="120000"/>
              </a:lnSpc>
              <a:spcAft>
                <a:spcPts val="60"/>
              </a:spcAft>
              <a:buFont typeface="Arial"/>
              <a:buChar char="–"/>
            </a:pPr>
            <a:r>
              <a:rPr sz="2000" b="0">
                <a:solidFill>
                  <a:srgbClr val="1F2933"/>
                </a:solidFill>
                <a:latin typeface="Calibri"/>
                <a:ea typeface="Calibri"/>
                <a:cs typeface="Calibri"/>
              </a:rPr>
              <a:t>The oracle is undated; it follows the news of Jerusalem’s fall in the twelfth year of the captivity (Ezek 33:21) and comes before the vision of the twenty-fifth year (Ezek 40:1).</a:t>
            </a:r>
          </a:p>
          <a:p>
            <a:pPr algn="l" marL="548640" indent="-201168">
              <a:lnSpc>
                <a:spcPct val="120000"/>
              </a:lnSpc>
              <a:spcAft>
                <a:spcPts val="60"/>
              </a:spcAft>
              <a:buFont typeface="Arial"/>
              <a:buChar char="–"/>
            </a:pPr>
            <a:r>
              <a:rPr sz="2000" b="0">
                <a:solidFill>
                  <a:srgbClr val="1F2933"/>
                </a:solidFill>
                <a:latin typeface="Calibri"/>
                <a:ea typeface="Calibri"/>
                <a:cs typeface="Calibri"/>
              </a:rPr>
              <a:t>It follows the oracle against mount Seir (Ezek 35) and answers it, and comes before the valley of dry bones and the reunion of Judah and Israel (Ezek 37).</a:t>
            </a:r>
          </a:p>
          <a:p>
            <a:pPr algn="l" marL="548640" indent="-201168">
              <a:lnSpc>
                <a:spcPct val="120000"/>
              </a:lnSpc>
              <a:spcAft>
                <a:spcPts val="60"/>
              </a:spcAft>
              <a:buFont typeface="Arial"/>
              <a:buChar char="–"/>
            </a:pPr>
            <a:r>
              <a:rPr sz="2000" b="0">
                <a:solidFill>
                  <a:srgbClr val="1F2933"/>
                </a:solidFill>
                <a:latin typeface="Calibri"/>
                <a:ea typeface="Calibri"/>
                <a:cs typeface="Calibri"/>
              </a:rPr>
              <a:t>It looks back on Israel’s defilement of the land and scattering (vv. 17–19), and on Edom’s seizure of the land after the fall (vv. 2–5).</a:t>
            </a:r>
          </a:p>
          <a:p>
            <a:pPr algn="l" marL="548640" indent="-201168">
              <a:lnSpc>
                <a:spcPct val="120000"/>
              </a:lnSpc>
              <a:spcAft>
                <a:spcPts val="60"/>
              </a:spcAft>
              <a:buFont typeface="Arial"/>
              <a:buChar char="–"/>
            </a:pPr>
            <a:r>
              <a:rPr sz="2000" b="0">
                <a:solidFill>
                  <a:srgbClr val="1F2933"/>
                </a:solidFill>
                <a:latin typeface="Calibri"/>
                <a:ea typeface="Calibri"/>
                <a:cs typeface="Calibri"/>
              </a:rPr>
              <a:t>It looks forward to the gathering of Israel from all countries, their cleansing, and the rebuilding of the waste cities (vv. 24–38).</a:t>
            </a:r>
          </a:p>
          <a:p>
            <a:pPr algn="l" marL="292608" indent="-201168">
              <a:lnSpc>
                <a:spcPct val="120000"/>
              </a:lnSpc>
              <a:spcAft>
                <a:spcPts val="60"/>
              </a:spcAft>
              <a:buFont typeface="Arial"/>
              <a:buChar char="•"/>
            </a:pPr>
            <a:r>
              <a:rPr sz="2000" b="0">
                <a:solidFill>
                  <a:srgbClr val="1F2933"/>
                </a:solidFill>
                <a:latin typeface="Calibri"/>
                <a:ea typeface="Calibri"/>
                <a:cs typeface="Calibri"/>
              </a:rPr>
              <a:t>Absolute Chronology</a:t>
            </a:r>
          </a:p>
          <a:p>
            <a:pPr algn="l" marL="548640" indent="-201168">
              <a:lnSpc>
                <a:spcPct val="120000"/>
              </a:lnSpc>
              <a:spcAft>
                <a:spcPts val="60"/>
              </a:spcAft>
              <a:buFont typeface="Arial"/>
              <a:buChar char="–"/>
            </a:pPr>
            <a:r>
              <a:rPr sz="2000" b="0">
                <a:solidFill>
                  <a:srgbClr val="1F2933"/>
                </a:solidFill>
                <a:latin typeface="Calibri"/>
                <a:ea typeface="Calibri"/>
                <a:cs typeface="Calibri"/>
              </a:rPr>
              <a:t>Ezek 36 has no row in the Chapter_Lookup sheet of Dean’s chronology file (2026_10_06 Bible Chronology summary), and neither do Ezek 33 or Ezek 40. The MB sheet’s “Date When Events Begin” is blank, so there is no MB date to compare.</a:t>
            </a:r>
          </a:p>
          <a:p>
            <a:pPr algn="l" marL="548640" indent="-201168">
              <a:lnSpc>
                <a:spcPct val="120000"/>
              </a:lnSpc>
              <a:spcAft>
                <a:spcPts val="60"/>
              </a:spcAft>
              <a:buFont typeface="Arial"/>
              <a:buChar char="–"/>
            </a:pPr>
            <a:r>
              <a:rPr sz="2000" b="0">
                <a:solidFill>
                  <a:srgbClr val="1F2933"/>
                </a:solidFill>
                <a:latin typeface="Calibri"/>
                <a:ea typeface="Calibri"/>
                <a:cs typeface="Calibri"/>
              </a:rPr>
              <a:t>Nearest anchor in Dean’s chronology: the 2 Kgs 25 row (which also covers Jer 52) gives the fall of Jerusalem in 586 BC (stated). The news reached Ezekiel in the twelfth year of the captivity (Ezek 33:21), so this oracle is about 585 BC or soon after (derived, not a Chapter_Lookup value).</a:t>
            </a:r>
          </a:p>
          <a:p>
            <a:pPr algn="l" marL="548640" indent="-201168">
              <a:lnSpc>
                <a:spcPct val="120000"/>
              </a:lnSpc>
              <a:spcAft>
                <a:spcPts val="60"/>
              </a:spcAft>
              <a:buFont typeface="Arial"/>
              <a:buChar char="–"/>
            </a:pPr>
            <a:r>
              <a:rPr sz="2000" b="0">
                <a:solidFill>
                  <a:srgbClr val="1F2933"/>
                </a:solidFill>
                <a:latin typeface="Calibri"/>
                <a:ea typeface="Calibri"/>
                <a:cs typeface="Calibri"/>
              </a:rPr>
              <a:t>The first return under Cyrus (Ezra 1), a partial fulfillment of the gathering in vv. 24–38, has no row in Dean’s chronology; 538 BC is the common general date, not a date from Dean’s chronology.</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601968"/>
            <a:ext cx="12192000" cy="256032"/>
          </a:xfrm>
          <a:prstGeom prst="rect">
            <a:avLst/>
          </a:prstGeom>
          <a:solidFill>
            <a:srgbClr val="2C24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274320" y="6601968"/>
            <a:ext cx="11643360" cy="256032"/>
          </a:xfrm>
          <a:prstGeom prst="rect">
            <a:avLst/>
          </a:prstGeom>
          <a:noFill/>
        </p:spPr>
        <p:txBody>
          <a:bodyPr wrap="none" anchor="ctr" lIns="20000" rIns="20000" tIns="0" bIns="0"/>
          <a:lstStyle/>
          <a:p>
            <a:pPr algn="ctr"/>
            <a:r>
              <a:rPr sz="900" b="0">
                <a:solidFill>
                  <a:srgbClr val="E8DFD0"/>
                </a:solidFill>
                <a:latin typeface="Calibri"/>
                <a:ea typeface="Calibri"/>
                <a:cs typeface="Calibri"/>
              </a:rPr>
              <a:t>Ezek 36  ·  Mtns of Israel; New H&amp;S        Memorize-the-Bible.com        All quotations are from the KJV for copyright reasons</a:t>
            </a:r>
          </a:p>
        </p:txBody>
      </p:sp>
      <p:sp>
        <p:nvSpPr>
          <p:cNvPr id="5" name="TextBox 4"/>
          <p:cNvSpPr txBox="1"/>
          <p:nvPr/>
        </p:nvSpPr>
        <p:spPr>
          <a:xfrm>
            <a:off x="411480" y="146304"/>
            <a:ext cx="11338560" cy="640080"/>
          </a:xfrm>
          <a:prstGeom prst="rect">
            <a:avLst/>
          </a:prstGeom>
          <a:noFill/>
        </p:spPr>
        <p:txBody>
          <a:bodyPr wrap="square">
            <a:spAutoFit/>
          </a:bodyPr>
          <a:lstStyle/>
          <a:p>
            <a:pPr algn="l"/>
            <a:r>
              <a:rPr sz="2600" b="1">
                <a:solidFill>
                  <a:srgbClr val="1F2933"/>
                </a:solidFill>
                <a:latin typeface="Calibri"/>
                <a:ea typeface="Calibri"/>
                <a:cs typeface="Calibri"/>
              </a:rPr>
              <a:t>Where are the Events in Ezek 36:</a:t>
            </a:r>
          </a:p>
        </p:txBody>
      </p:sp>
      <p:sp>
        <p:nvSpPr>
          <p:cNvPr id="6" name="Rectangle 5"/>
          <p:cNvSpPr/>
          <p:nvPr/>
        </p:nvSpPr>
        <p:spPr>
          <a:xfrm>
            <a:off x="411480" y="786384"/>
            <a:ext cx="2011680" cy="36576"/>
          </a:xfrm>
          <a:prstGeom prst="rect">
            <a:avLst/>
          </a:prstGeom>
          <a:solidFill>
            <a:srgbClr val="8A6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11480" y="868680"/>
            <a:ext cx="11338560" cy="5600000"/>
          </a:xfrm>
          <a:prstGeom prst="rect">
            <a:avLst/>
          </a:prstGeom>
          <a:noFill/>
        </p:spPr>
        <p:txBody>
          <a:bodyPr wrap="square" anchor="t" lIns="36576" rIns="36576" tIns="36576" bIns="18288"/>
          <a:lstStyle/>
          <a:p>
            <a:pPr algn="l" marL="292608" indent="-201168">
              <a:lnSpc>
                <a:spcPct val="150000"/>
              </a:lnSpc>
              <a:spcAft>
                <a:spcPts val="60"/>
              </a:spcAft>
              <a:buFont typeface="Arial"/>
              <a:buChar char="•"/>
            </a:pPr>
            <a:r>
              <a:rPr sz="2000" b="0">
                <a:solidFill>
                  <a:srgbClr val="1F2933"/>
                </a:solidFill>
                <a:latin typeface="Calibri"/>
                <a:ea typeface="Calibri"/>
                <a:cs typeface="Calibri"/>
              </a:rPr>
              <a:t>Ezekiel receives and speaks the word among the exiles in Babylonia, by the river Chebar (Ezek 1:1–3; 3:15).</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mountains of Israel, with their hills, rivers, valleys, desolate wastes, and forsaken cities, the land given to the fathers (vv. 1, 4, 28).</a:t>
            </a:r>
          </a:p>
          <a:p>
            <a:pPr algn="l" marL="292608" indent="-201168">
              <a:lnSpc>
                <a:spcPct val="150000"/>
              </a:lnSpc>
              <a:spcAft>
                <a:spcPts val="60"/>
              </a:spcAft>
              <a:buFont typeface="Arial"/>
              <a:buChar char="•"/>
            </a:pPr>
            <a:r>
              <a:rPr sz="2000" b="0">
                <a:solidFill>
                  <a:srgbClr val="1F2933"/>
                </a:solidFill>
                <a:latin typeface="Calibri"/>
                <a:ea typeface="Calibri"/>
                <a:cs typeface="Calibri"/>
              </a:rPr>
              <a:t>Idumea (Edom) and the heathen round about, who claimed the land (v. 5).</a:t>
            </a:r>
          </a:p>
          <a:p>
            <a:pPr algn="l" marL="292608" indent="-201168">
              <a:lnSpc>
                <a:spcPct val="150000"/>
              </a:lnSpc>
              <a:spcAft>
                <a:spcPts val="60"/>
              </a:spcAft>
              <a:buFont typeface="Arial"/>
              <a:buChar char="•"/>
            </a:pPr>
            <a:r>
              <a:rPr sz="2000" b="0">
                <a:solidFill>
                  <a:srgbClr val="1F2933"/>
                </a:solidFill>
                <a:latin typeface="Calibri"/>
                <a:ea typeface="Calibri"/>
                <a:cs typeface="Calibri"/>
              </a:rPr>
              <a:t>The countries among which Israel was scattered and from which they will be gathered (vv. 19, 24).</a:t>
            </a:r>
          </a:p>
          <a:p>
            <a:pPr algn="l" marL="292608" indent="-201168">
              <a:lnSpc>
                <a:spcPct val="150000"/>
              </a:lnSpc>
              <a:spcAft>
                <a:spcPts val="60"/>
              </a:spcAft>
              <a:buFont typeface="Arial"/>
              <a:buChar char="•"/>
            </a:pPr>
            <a:r>
              <a:rPr sz="2000" b="0">
                <a:solidFill>
                  <a:srgbClr val="1F2933"/>
                </a:solidFill>
                <a:latin typeface="Calibri"/>
                <a:ea typeface="Calibri"/>
                <a:cs typeface="Calibri"/>
              </a:rPr>
              <a:t>Jerusalem in her solemn feasts, filled with flocks for sacrifice (v. 38).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838 - Ezek 36 - Mtns of Israel; New H&amp;S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