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64592"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1554480"/>
            <a:ext cx="10515600" cy="320040"/>
          </a:xfrm>
          <a:prstGeom prst="rect">
            <a:avLst/>
          </a:prstGeom>
          <a:noFill/>
        </p:spPr>
        <p:txBody>
          <a:bodyPr wrap="none">
            <a:spAutoFit/>
          </a:bodyPr>
          <a:lstStyle/>
          <a:p>
            <a:r>
              <a:rPr sz="1400" b="1">
                <a:solidFill>
                  <a:srgbClr val="8A6A3B"/>
                </a:solidFill>
                <a:latin typeface="Calibri"/>
                <a:ea typeface="Calibri"/>
                <a:cs typeface="Calibri"/>
              </a:rPr>
              <a:t>MEDIUM LENGTH SUMMARY</a:t>
            </a:r>
          </a:p>
        </p:txBody>
      </p:sp>
      <p:sp>
        <p:nvSpPr>
          <p:cNvPr id="4" name="TextBox 3"/>
          <p:cNvSpPr txBox="1"/>
          <p:nvPr/>
        </p:nvSpPr>
        <p:spPr>
          <a:xfrm>
            <a:off x="640080" y="1874519"/>
            <a:ext cx="10789920" cy="1005840"/>
          </a:xfrm>
          <a:prstGeom prst="rect">
            <a:avLst/>
          </a:prstGeom>
          <a:noFill/>
        </p:spPr>
        <p:txBody>
          <a:bodyPr wrap="square">
            <a:spAutoFit/>
          </a:bodyPr>
          <a:lstStyle/>
          <a:p>
            <a:pPr>
              <a:lnSpc>
                <a:spcPct val="100000"/>
              </a:lnSpc>
              <a:spcBef>
                <a:spcPts val="0"/>
              </a:spcBef>
              <a:spcAft>
                <a:spcPts val="0"/>
              </a:spcAft>
            </a:pPr>
            <a:r>
              <a:rPr sz="3000" b="1">
                <a:solidFill>
                  <a:srgbClr val="1F2933"/>
                </a:solidFill>
                <a:latin typeface="Calibri"/>
                <a:ea typeface="Calibri"/>
                <a:cs typeface="Calibri"/>
              </a:rPr>
              <a:t>Ezek 34 - Shepherds of Israel</a:t>
            </a:r>
          </a:p>
        </p:txBody>
      </p:sp>
      <p:sp>
        <p:nvSpPr>
          <p:cNvPr id="5" name="TextBox 4"/>
          <p:cNvSpPr txBox="1"/>
          <p:nvPr/>
        </p:nvSpPr>
        <p:spPr>
          <a:xfrm>
            <a:off x="640080" y="3017520"/>
            <a:ext cx="10607040" cy="2834640"/>
          </a:xfrm>
          <a:prstGeom prst="rect">
            <a:avLst/>
          </a:prstGeom>
          <a:noFill/>
        </p:spPr>
        <p:txBody>
          <a:bodyPr wrap="square">
            <a:spAutoFit/>
          </a:bodyPr>
          <a:lstStyle/>
          <a:p>
            <a:pPr>
              <a:lnSpc>
                <a:spcPct val="115000"/>
              </a:lnSpc>
              <a:spcBef>
                <a:spcPts val="0"/>
              </a:spcBef>
              <a:spcAft>
                <a:spcPts val="0"/>
              </a:spcAft>
            </a:pPr>
            <a:r>
              <a:rPr sz="1600" b="0">
                <a:solidFill>
                  <a:srgbClr val="52606D"/>
                </a:solidFill>
                <a:latin typeface="Calibri"/>
                <a:ea typeface="Calibri"/>
                <a:cs typeface="Calibri"/>
              </a:rPr>
              <a:t>PROTOTYPE PowerPoint slides for free download, fully editable, from Memorize-the-Bible.com</a:t>
            </a:r>
          </a:p>
          <a:p>
            <a:pPr>
              <a:lnSpc>
                <a:spcPct val="115000"/>
              </a:lnSpc>
              <a:spcBef>
                <a:spcPts val="0"/>
              </a:spcBef>
              <a:spcAft>
                <a:spcPts val="0"/>
              </a:spcAft>
            </a:pPr>
            <a:r>
              <a:rPr sz="1400" b="0">
                <a:solidFill>
                  <a:srgbClr val="52606D"/>
                </a:solidFill>
                <a:latin typeface="Calibri"/>
                <a:ea typeface="Calibri"/>
                <a:cs typeface="Calibri"/>
              </a:rPr>
              <a:t/>
            </a:r>
          </a:p>
          <a:p>
            <a:pPr>
              <a:lnSpc>
                <a:spcPct val="115000"/>
              </a:lnSpc>
              <a:spcBef>
                <a:spcPts val="0"/>
              </a:spcBef>
              <a:spcAft>
                <a:spcPts val="0"/>
              </a:spcAft>
            </a:pPr>
            <a:r>
              <a:rPr sz="1400" b="0">
                <a:solidFill>
                  <a:srgbClr val="52606D"/>
                </a:solidFill>
                <a:latin typeface="Calibri"/>
                <a:ea typeface="Calibri"/>
                <a:cs typeface="Calibri"/>
              </a:rPr>
              <a:t>These PowerPoint files have been created by Grok, an AI assistant built by xAI, under the direction of Dean Brown, the founder of the under-construction website called Memorize-the-Bible.com. They derive from a combination of Grok's own research under Dean's direction, from materials that Dean has developed over several years of prior research, and from ongoing research as the website is being prepared for a formal launch. You may freely download, modify, and freely use these slides as you see fit, but you must not sell them in any form and you must preserve this title slide including this note in full.</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Ezek 34  ·  Shepherds of Israel      Memorize-the-Bible.com      All quotations are from the KJV for copyright reasons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Dean 480-character summary for Ezek 34:</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a:lnSpc>
                <a:spcPct val="150000"/>
              </a:lnSpc>
              <a:spcBef>
                <a:spcPts val="0"/>
              </a:spcBef>
              <a:spcAft>
                <a:spcPts val="0"/>
              </a:spcAft>
            </a:pPr>
            <a:r>
              <a:rPr sz="2000" b="0">
                <a:solidFill>
                  <a:srgbClr val="1F2933"/>
                </a:solidFill>
                <a:latin typeface="Calibri"/>
                <a:ea typeface="Calibri"/>
                <a:cs typeface="Calibri"/>
              </a:rPr>
              <a:t>Woe to the evil shepherds of Israel, who have been feeding themselves rather than the flock. They have not helped the sickly, diseased, the broken, the scattered, or the lost. Therefore God is against those shepherds. I YHWH will Myself search for my flock &amp; seek them out, as a shepherd cares for his sheep. I will feed My flock and will seek the lost, etc. I will judge between the sheep, between the rams and the he-goats. I will set over them one shepherd, David.</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Ezek 34  ·  Shepherds of Israel      Memorize-the-Bible.com      All quotations are from the KJV for copyright reasons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Grok 120-word summary for Ezek 34:</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a:lnSpc>
                <a:spcPct val="150000"/>
              </a:lnSpc>
              <a:spcBef>
                <a:spcPts val="0"/>
              </a:spcBef>
              <a:spcAft>
                <a:spcPts val="0"/>
              </a:spcAft>
            </a:pPr>
            <a:r>
              <a:rPr sz="2000" b="0">
                <a:solidFill>
                  <a:srgbClr val="1F2933"/>
                </a:solidFill>
                <a:latin typeface="Calibri"/>
                <a:ea typeface="Calibri"/>
                <a:cs typeface="Calibri"/>
              </a:rPr>
              <a:t>The LORD tells Ezekiel to prophesy against the shepherds of Israel, who feed themselves instead of the flock. They eat the fat and wear the wool, but they have not strengthened the weak, healed the sick, or sought the lost. So the sheep are scattered and become prey. God declares that He is against these shepherds and will take His flock from them. He Himself will search for His sheep, gather them from the countries, and feed them on the mountains of Israel. He will judge between sheep and sheep, between the fat and the lean. He will set over them one shepherd, His servant David, and make a covenant of peace, with safety and showers of blessing.</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Ezek 34  ·  Shepherds of Israel      Memorize-the-Bible.com      All quotations are from the KJV for copyright reasons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Factual Summary for Ezek 34 (1 of 3):</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Ezekiel is told to prophesy: “Woe be to the shepherds of Israel that do feed themselves! should not the shepherds feed the flocks?” (vv. 1–2).</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They eat the fat and wear the wool, but have not healed the sick, bound up the broken, or sought the lost; “with force and with cruelty have ye ruled them” (vv. 3–4).</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Without a shepherd the flock is scattered on every mountain and hill, becomes meat to the beasts, and “none did search or seek after them” (vv. 5–6).</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Because the shepherds fed themselves and not the flock, God says, “Behold, I am against the shepherds”; He will require His flock at their hand and deliver it from their mouth (vv. 7–10).</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Ezek 34  ·  Shepherds of Israel      Memorize-the-Bible.com      All quotations are from the KJV for copyright reasons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Factual Summary for Ezek 34 (2 of 3):</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“Behold, I, even I, will both search my sheep, and seek them out” from where they were scattered (vv. 11–12).</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He will gather them from the countries to their own land and feed them in good pasture on the mountains of Israel (vv. 13–15).</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He will seek the lost, bind up the broken, and strengthen the sick, “but I will destroy the fat and the strong; I will feed them with judgment” (v. 16).</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He will judge “between cattle and cattle, between the rams and the he goats,” for some trample the pasture, foul the waters, and push the weak with horns (vv. 17–22).</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Ezek 34  ·  Shepherds of Israel      Memorize-the-Bible.com      All quotations are from the KJV for copyright reasons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Factual Summary for Ezek 34 (3 of 3):</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“I will set up one shepherd over them … even my servant David”; the LORD will be their God and David “a prince among them” (vv. 23–24).</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He will make “a covenant of peace,” remove evil beasts, send “showers of blessing,” break their yoke, and raise up “a plant of renown,” so none makes them afraid (vv. 25–29).</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They shall know that the LORD is with them and that they are His people: “ye my flock, the flock of my pasture, are men, and I am your God” (vv. 30–31).</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Ezek 34  ·  Shepherds of Israel      Memorize-the-Bible.com      All quotations are from the KJV for copyright reasons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Parallel Passages for Ezek 34:</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Jer 23:1–6 – close wording parallel: “Woe be unto the pastors that destroy and scatter the sheep of my pasture”; God will gather the remnant of His flock out of all countries, bring them again to their folds, set up shepherds over them so they “shall fear no more,” and raise unto David a righteous Branch.</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Ezek 37:24–26 – close wording parallel: “David my servant shall be king over them; and they all shall have one shepherd,” David “their prince for ever,” and “I will make a covenant of peace with them” (compare Ezek 34:23–25).</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Lev 26:4–6, 13 – close wording parallel: rain in due season, the land yielding her increase and the trees of the field their fruit, evil beasts removed, “none shall make you afraid,” and God breaking “the bands of your yoke” (compare Ezek 34:25–28).</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Beyond MB: the MB sheet lists Parallel Chapters for Ezek 34 as “none”; all three close-wording parallels above go beyond MB.</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Ezek 34  ·  Shepherds of Israel      Memorize-the-Bible.com      All quotations are from the KJV for copyright reasons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Quotations for Ezek 34:</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None identified. Ezek 34 does not formally quote earlier Scripture, and no later passage clearly quotes it as such; New Testament shepherd passages (see below) echo it without citing it.</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Ezek 34  ·  Shepherds of Israel      Memorize-the-Bible.com      All quotations are from the KJV for copyright reasons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Ezek 34 - Nearby context</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Ezek 33:21–33 – the news that Jerusalem is smitten opens Ezekiel’s mouth for the restoration prophecies that follow.</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Ezek 22:25–27 – the prophets, priests, and princes of Jerusalem devour souls and destroy them for gain, like wolves ravening the prey.</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Ezek 36:8–12, 24–30 – the mountains of Israel will yield fruit for God’s people, gathered from all countries and made to increase.</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Ezek 37:21–23 – Judah and Israel made one nation under one king.</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Ezek 34  ·  Shepherds of Israel      Memorize-the-Bible.com      All quotations are from the KJV for copyright reasons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Ezek 34 - Possible Backgrounds</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2 Kgs 24–25; Jer 22:13–30 – the last kings of Judah, whose misrule ended in the flock’s scattering to Babylon.</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Jer 39–41 – the fall of Jerusalem and the leaderless remnant left in the land.</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Ezek 34  ·  Shepherds of Israel      Memorize-the-Bible.com      All quotations are from the KJV for copyright reasons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Ezek 34 - Earlier shepherd language</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Num 27:16–17 – Moses asks for a man over the congregation, “that the congregation of the LORD be not as sheep which have no shepherd.”</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1 Kgs 22:17 – “I saw all Israel scattered upon the hills, as sheep that have not a shepherd.”</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2 Sam 5:2; Psa 78:70–72 – David taken from the sheepfolds to feed Jacob God’s people.</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Psa 23; Psa 80:1 – the LORD as the shepherd of His people.</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Ezek 34  ·  Shepherds of Israel      Memorize-the-Bible.com      All quotations are from the KJV for copyright reasons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Ezek 34 - Other prophets</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Jer 30:9; Hos 3:5 – Israel shall serve “David their king,” whom God will raise up.</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Isa 40:11 – “He shall feed his flock like a shepherd: he shall gather the lambs with his arm.”</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Mic 5:2–4 – the ruler from Bethlehem “shall stand and feed in the strength of the LORD.”</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Zech 10:2–3; 11:4–17 – God’s anger against the shepherds and the worthless shepherd who leaves the flock.</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Ezek 34  ·  Shepherds of Israel      Memorize-the-Bible.com      All quotations are from the KJV for copyright reasons</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Ezek 34 - New Testament echoes</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John 10:11–16 – Jesus, the good shepherd, and “one fold, and one shepherd.”</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Luke 15:4–7; 19:10 – seeking the lost sheep; the Son of man came “to seek and to save that which was lost.”</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Matt 9:36; Matt 25:31–33 – the multitudes as sheep having no shepherd; the dividing of the sheep from the goats.</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Heb 13:20; 1 Pet 2:25; 5:2–4 – “that great shepherd of the sheep,” “the Shepherd and Bishop of your souls,” and elders who feed the flock without lording it over them.</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Rev 7:17 – the Lamb shall feed them and lead them unto living fountains of waters.</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Ezek 34  ·  Shepherds of Israel      Memorize-the-Bible.com      All quotations are from the KJV for copyright reasons</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300" b="1">
                <a:solidFill>
                  <a:srgbClr val="1F2933"/>
                </a:solidFill>
                <a:latin typeface="Calibri"/>
                <a:ea typeface="Calibri"/>
                <a:cs typeface="Calibri"/>
              </a:rPr>
              <a:t>Other Related Chapters for Ezek 34 - Lost sheep and scattered flock (MB cross references)</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Jer 50:6 – “My people hath been lost sheep: their shepherds have caused them to go astray.”</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Nah 3:18 – “Thy shepherds slumber, O king of Assyria … thy people is scattered upon the mountains.”</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Psa 119:176; Matt 18:12–14 – “I have gone astray like a lost sheep; seek thy servant”; the shepherd who leaves the ninety and nine to seek the one gone astray.</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Deut 30:3–4; Isa 43:5–6; Jer 31:10 – God gathers His scattered people from the ends of the earth; “he that scattered Israel will gather him, and keep him, as a shepherd doth his flock.”</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Ezek 34  ·  Shepherds of Israel      Memorize-the-Bible.com      All quotations are from the KJV for copyright reasons</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Text and Translation Issues for Ezek 34:</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40000"/>
              </a:lnSpc>
              <a:spcBef>
                <a:spcPts val="0"/>
              </a:spcBef>
              <a:spcAft>
                <a:spcPts val="0"/>
              </a:spcAft>
              <a:buFont typeface="Arial"/>
              <a:buChar char="•"/>
            </a:pPr>
            <a:r>
              <a:rPr sz="2000" b="0">
                <a:solidFill>
                  <a:srgbClr val="1F2933"/>
                </a:solidFill>
                <a:latin typeface="Calibri"/>
                <a:ea typeface="Calibri"/>
                <a:cs typeface="Calibri"/>
              </a:rPr>
              <a:t>v. 3 – KJV “Ye eat the fat” follows the Hebrew vowels; the same consonants can be read “milk,” as the Greek does, and some modern versions read “you drink the milk.”</a:t>
            </a:r>
          </a:p>
          <a:p>
            <a:pPr algn="l" marL="292608" indent="-201168">
              <a:lnSpc>
                <a:spcPct val="140000"/>
              </a:lnSpc>
              <a:spcBef>
                <a:spcPts val="0"/>
              </a:spcBef>
              <a:spcAft>
                <a:spcPts val="0"/>
              </a:spcAft>
              <a:buFont typeface="Arial"/>
              <a:buChar char="•"/>
            </a:pPr>
            <a:r>
              <a:rPr sz="2000" b="0">
                <a:solidFill>
                  <a:srgbClr val="1F2933"/>
                </a:solidFill>
                <a:latin typeface="Calibri"/>
                <a:ea typeface="Calibri"/>
                <a:cs typeface="Calibri"/>
              </a:rPr>
              <a:t>v. 12 – KJV “in the cloudy and dark day” is ESV “on a day of clouds and thick darkness,” language used elsewhere of the day of the LORD (Joel 2:2; Zeph 1:15).</a:t>
            </a:r>
          </a:p>
          <a:p>
            <a:pPr algn="l" marL="292608" indent="-201168">
              <a:lnSpc>
                <a:spcPct val="140000"/>
              </a:lnSpc>
              <a:spcBef>
                <a:spcPts val="0"/>
              </a:spcBef>
              <a:spcAft>
                <a:spcPts val="0"/>
              </a:spcAft>
              <a:buFont typeface="Arial"/>
              <a:buChar char="•"/>
            </a:pPr>
            <a:r>
              <a:rPr sz="2000" b="0">
                <a:solidFill>
                  <a:srgbClr val="1F2933"/>
                </a:solidFill>
                <a:latin typeface="Calibri"/>
                <a:ea typeface="Calibri"/>
                <a:cs typeface="Calibri"/>
              </a:rPr>
              <a:t>v. 16 – KJV, ESV, and NASB “I will destroy the fat and the strong” follow the Hebrew; the Greek, Syriac, and Latin read “I will watch over” (a one-letter difference), followed by RSV.</a:t>
            </a:r>
          </a:p>
          <a:p>
            <a:pPr algn="l" marL="292608" indent="-201168">
              <a:lnSpc>
                <a:spcPct val="140000"/>
              </a:lnSpc>
              <a:spcBef>
                <a:spcPts val="0"/>
              </a:spcBef>
              <a:spcAft>
                <a:spcPts val="0"/>
              </a:spcAft>
              <a:buFont typeface="Arial"/>
              <a:buChar char="•"/>
            </a:pPr>
            <a:r>
              <a:rPr sz="2000" b="0">
                <a:solidFill>
                  <a:srgbClr val="1F2933"/>
                </a:solidFill>
                <a:latin typeface="Calibri"/>
                <a:ea typeface="Calibri"/>
                <a:cs typeface="Calibri"/>
              </a:rPr>
              <a:t>v. 17 – KJV “between cattle and cattle” is ESV “between sheep and sheep”; the Hebrew word means one of the flock, sheep or goat.</a:t>
            </a:r>
          </a:p>
          <a:p>
            <a:pPr algn="l" marL="292608" indent="-201168">
              <a:lnSpc>
                <a:spcPct val="140000"/>
              </a:lnSpc>
              <a:spcBef>
                <a:spcPts val="0"/>
              </a:spcBef>
              <a:spcAft>
                <a:spcPts val="0"/>
              </a:spcAft>
              <a:buFont typeface="Arial"/>
              <a:buChar char="•"/>
            </a:pPr>
            <a:r>
              <a:rPr sz="2000" b="0">
                <a:solidFill>
                  <a:srgbClr val="1F2933"/>
                </a:solidFill>
                <a:latin typeface="Calibri"/>
                <a:ea typeface="Calibri"/>
                <a:cs typeface="Calibri"/>
              </a:rPr>
              <a:t>v. 29 – KJV “a plant of renown” is ESV “renowned plantations” and NASB “a renowned planting place”; the Greek reads “a plant of peace.”</a:t>
            </a:r>
          </a:p>
          <a:p>
            <a:pPr algn="l" marL="292608" indent="-201168">
              <a:lnSpc>
                <a:spcPct val="140000"/>
              </a:lnSpc>
              <a:spcBef>
                <a:spcPts val="0"/>
              </a:spcBef>
              <a:spcAft>
                <a:spcPts val="0"/>
              </a:spcAft>
              <a:buFont typeface="Arial"/>
              <a:buChar char="•"/>
            </a:pPr>
            <a:r>
              <a:rPr sz="2000" b="0">
                <a:solidFill>
                  <a:srgbClr val="1F2933"/>
                </a:solidFill>
                <a:latin typeface="Calibri"/>
                <a:ea typeface="Calibri"/>
                <a:cs typeface="Calibri"/>
              </a:rPr>
              <a:t>v. 31 – KJV “are men” (Hebrew adam) is ESV “human sheep of my pasture”; the Greek omits the word, and RSV follows it.</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Ezek 34  ·  Shepherds of Israel      Memorize-the-Bible.com      All quotations are from the KJV for copyright reasons</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The Main People in Ezek 34:</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 Lord GOD, who speaks against the shepherds and promises to seek, gather, feed, and judge His flock (vv. 1–31).</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Ezekiel, “son of man,” told to prophesy against the shepherds (v. 2).</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 shepherds of Israel, the rulers who fed themselves and ruled with force and cruelty (vv. 2–10).</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 flock, the house of Israel, scattered and made a prey (vv. 5–8, 30–31).</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 fat and strong of the flock, the rams and he goats, who trample the pasture and push the weak (vv. 16–22).</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“My servant David,” the one shepherd and prince God will set over them, the promised son of David (vv. 23–24; compare Jer 23:5; Luke 1:32).</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 heathen and the evil beasts that preyed on the flock (vv. 5, 8, 28).</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Ezek 34  ·  Shepherds of Israel      Memorize-the-Bible.com      All quotations are from the KJV for copyright reasons</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When are the Events in Ezek 34:</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30000"/>
              </a:lnSpc>
              <a:spcBef>
                <a:spcPts val="0"/>
              </a:spcBef>
              <a:spcAft>
                <a:spcPts val="0"/>
              </a:spcAft>
              <a:buFont typeface="Arial"/>
              <a:buChar char="•"/>
            </a:pPr>
            <a:r>
              <a:rPr sz="2000" b="0">
                <a:solidFill>
                  <a:srgbClr val="1F2933"/>
                </a:solidFill>
                <a:latin typeface="Calibri"/>
                <a:ea typeface="Calibri"/>
                <a:cs typeface="Calibri"/>
              </a:rPr>
              <a:t>Relative Chronology</a:t>
            </a:r>
          </a:p>
          <a:p>
            <a:pPr lvl="1" algn="l" marL="612647" indent="-201168">
              <a:lnSpc>
                <a:spcPct val="130000"/>
              </a:lnSpc>
              <a:spcBef>
                <a:spcPts val="0"/>
              </a:spcBef>
              <a:spcAft>
                <a:spcPts val="0"/>
              </a:spcAft>
              <a:buFont typeface="Arial"/>
              <a:buChar char="•"/>
            </a:pPr>
            <a:r>
              <a:rPr sz="2000" b="0">
                <a:solidFill>
                  <a:srgbClr val="1F2933"/>
                </a:solidFill>
                <a:latin typeface="Calibri"/>
                <a:ea typeface="Calibri"/>
                <a:cs typeface="Calibri"/>
              </a:rPr>
              <a:t>The prophecy is undated; it follows the news of Jerusalem’s fall in the twelfth year of the captivity (Ezek 33:21) and begins the restoration prophecies of Ezek 34–37.</a:t>
            </a:r>
          </a:p>
          <a:p>
            <a:pPr lvl="1" algn="l" marL="612647" indent="-201168">
              <a:lnSpc>
                <a:spcPct val="130000"/>
              </a:lnSpc>
              <a:spcBef>
                <a:spcPts val="0"/>
              </a:spcBef>
              <a:spcAft>
                <a:spcPts val="0"/>
              </a:spcAft>
              <a:buFont typeface="Arial"/>
              <a:buChar char="•"/>
            </a:pPr>
            <a:r>
              <a:rPr sz="2000" b="0">
                <a:solidFill>
                  <a:srgbClr val="1F2933"/>
                </a:solidFill>
                <a:latin typeface="Calibri"/>
                <a:ea typeface="Calibri"/>
                <a:cs typeface="Calibri"/>
              </a:rPr>
              <a:t>It looks back on the misrule of Judah’s last kings and leaders that led to the scattering (2 Kgs 24–25).</a:t>
            </a:r>
          </a:p>
          <a:p>
            <a:pPr lvl="1" algn="l" marL="612647" indent="-201168">
              <a:lnSpc>
                <a:spcPct val="130000"/>
              </a:lnSpc>
              <a:spcBef>
                <a:spcPts val="0"/>
              </a:spcBef>
              <a:spcAft>
                <a:spcPts val="0"/>
              </a:spcAft>
              <a:buFont typeface="Arial"/>
              <a:buChar char="•"/>
            </a:pPr>
            <a:r>
              <a:rPr sz="2000" b="0">
                <a:solidFill>
                  <a:srgbClr val="1F2933"/>
                </a:solidFill>
                <a:latin typeface="Calibri"/>
                <a:ea typeface="Calibri"/>
                <a:cs typeface="Calibri"/>
              </a:rPr>
              <a:t>Its promises (gathering, one shepherd David, covenant of peace) look forward to the return and to the reign of the son of David (Ezek 37:24–28).</a:t>
            </a:r>
          </a:p>
          <a:p>
            <a:pPr algn="l" marL="292608" indent="-201168">
              <a:lnSpc>
                <a:spcPct val="130000"/>
              </a:lnSpc>
              <a:spcBef>
                <a:spcPts val="0"/>
              </a:spcBef>
              <a:spcAft>
                <a:spcPts val="0"/>
              </a:spcAft>
              <a:buFont typeface="Arial"/>
              <a:buChar char="•"/>
            </a:pPr>
            <a:r>
              <a:rPr sz="2000" b="0">
                <a:solidFill>
                  <a:srgbClr val="1F2933"/>
                </a:solidFill>
                <a:latin typeface="Calibri"/>
                <a:ea typeface="Calibri"/>
                <a:cs typeface="Calibri"/>
              </a:rPr>
              <a:t>Absolute Chronology</a:t>
            </a:r>
          </a:p>
          <a:p>
            <a:pPr lvl="1" algn="l" marL="612647" indent="-201168">
              <a:lnSpc>
                <a:spcPct val="130000"/>
              </a:lnSpc>
              <a:spcBef>
                <a:spcPts val="0"/>
              </a:spcBef>
              <a:spcAft>
                <a:spcPts val="0"/>
              </a:spcAft>
              <a:buFont typeface="Arial"/>
              <a:buChar char="•"/>
            </a:pPr>
            <a:r>
              <a:rPr sz="2000" b="0">
                <a:solidFill>
                  <a:srgbClr val="1F2933"/>
                </a:solidFill>
                <a:latin typeface="Calibri"/>
                <a:ea typeface="Calibri"/>
                <a:cs typeface="Calibri"/>
              </a:rPr>
              <a:t>Ezek 34 has no row in Chapter_Lookup (2026_10_06_Bible_Chronology_summary.xlsx), and the chapter itself is undated.</a:t>
            </a:r>
          </a:p>
          <a:p>
            <a:pPr lvl="1" algn="l" marL="612647" indent="-201168">
              <a:lnSpc>
                <a:spcPct val="130000"/>
              </a:lnSpc>
              <a:spcBef>
                <a:spcPts val="0"/>
              </a:spcBef>
              <a:spcAft>
                <a:spcPts val="0"/>
              </a:spcAft>
              <a:buFont typeface="Arial"/>
              <a:buChar char="•"/>
            </a:pPr>
            <a:r>
              <a:rPr sz="2000" b="0">
                <a:solidFill>
                  <a:srgbClr val="1F2933"/>
                </a:solidFill>
                <a:latin typeface="Calibri"/>
                <a:ea typeface="Calibri"/>
                <a:cs typeface="Calibri"/>
              </a:rPr>
              <a:t>Derived from nearby rows: 2 Kgs 25 = 586 BC (stated; fall of Jerusalem, temple destroyed). Ezek 33:21 dates the news of the fall to the 12th year, 10th month, 5th day of the exile, about January 585 BC, and this chapter follows it, so about 585 BC (derived).</a:t>
            </a:r>
          </a:p>
          <a:p>
            <a:pPr lvl="1" algn="l" marL="612647" indent="-201168">
              <a:lnSpc>
                <a:spcPct val="130000"/>
              </a:lnSpc>
              <a:spcBef>
                <a:spcPts val="0"/>
              </a:spcBef>
              <a:spcAft>
                <a:spcPts val="0"/>
              </a:spcAft>
              <a:buFont typeface="Arial"/>
              <a:buChar char="•"/>
            </a:pPr>
            <a:r>
              <a:rPr sz="2000" b="0">
                <a:solidFill>
                  <a:srgbClr val="1F2933"/>
                </a:solidFill>
                <a:latin typeface="Calibri"/>
                <a:ea typeface="Calibri"/>
                <a:cs typeface="Calibri"/>
              </a:rPr>
              <a:t>The MB date for Ezek 34 is blank, so there is no conflict to flag.</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Ezek 34  ·  Shepherds of Israel      Memorize-the-Bible.com      All quotations are from the KJV for copyright reasons</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Where are the Events in Ezek 34:</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Ezekiel receives and speaks the word among the exiles in Babylonia, by the river Chebar (Ezek 1:1–3; 3:15).</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 flock is scattered on every mountain and high hill and “upon all the face of the earth” (v. 6).</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God will gather them “to their own land” and feed them on the mountains of Israel, by the rivers and in the inhabited places (vv. 13–14), around “my hill” (v. 26), that is, Zion.</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Ezek 34  ·  Shepherds of Israel      Memorize-the-Bible.com      All quotations are from the KJV for copyright reasons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836 - Ezek 34 -- Medium - PPT</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