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7F4EE"/>
        </a:solidFill>
        <a:effectLst/>
      </p:bgPr>
    </p:bg>
    <p:spTree>
      <p:nvGrpSpPr>
        <p:cNvPr id="1" name=""/>
        <p:cNvGrpSpPr/>
        <p:nvPr/>
      </p:nvGrpSpPr>
      <p:grpSpPr/>
      <p:sp>
        <p:nvSpPr>
          <p:cNvPr id="2" name="Rectangle 1"/>
          <p:cNvSpPr/>
          <p:nvPr/>
        </p:nvSpPr>
        <p:spPr>
          <a:xfrm>
            <a:off x="0" y="0"/>
            <a:ext cx="164592" cy="6858000"/>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6601968"/>
            <a:ext cx="12191695" cy="256032"/>
          </a:xfrm>
          <a:prstGeom prst="rect">
            <a:avLst/>
          </a:prstGeom>
          <a:solidFill>
            <a:srgbClr val="2C24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463040" y="6601968"/>
            <a:ext cx="9235440" cy="256032"/>
          </a:xfrm>
          <a:prstGeom prst="rect">
            <a:avLst/>
          </a:prstGeom>
          <a:noFill/>
        </p:spPr>
        <p:txBody>
          <a:bodyPr wrap="none" lIns="40000" rIns="40000" tIns="20000" bIns="0"/>
          <a:lstStyle/>
          <a:p>
            <a:pPr algn="ctr"/>
            <a:r>
              <a:rPr sz="1100" b="0">
                <a:solidFill>
                  <a:srgbClr val="E8DFD0"/>
                </a:solidFill>
                <a:latin typeface="Calibri"/>
                <a:ea typeface="Calibri"/>
                <a:cs typeface="Calibri"/>
              </a:rPr>
              <a:t>1 Chron 27  ·  Army Chiefs; Officials      Memorize-the-Bible.com      All quotations are from the KJV for copyright reasons</a:t>
            </a:r>
          </a:p>
        </p:txBody>
      </p:sp>
      <p:sp>
        <p:nvSpPr>
          <p:cNvPr id="7" name="TextBox 6"/>
          <p:cNvSpPr txBox="1"/>
          <p:nvPr/>
        </p:nvSpPr>
        <p:spPr>
          <a:xfrm>
            <a:off x="640080" y="1554480"/>
            <a:ext cx="10515600" cy="320040"/>
          </a:xfrm>
          <a:prstGeom prst="rect">
            <a:avLst/>
          </a:prstGeom>
          <a:noFill/>
        </p:spPr>
        <p:txBody>
          <a:bodyPr wrap="square">
            <a:spAutoFit/>
          </a:bodyPr>
          <a:lstStyle/>
          <a:p>
            <a:r>
              <a:rPr sz="1400" b="1">
                <a:solidFill>
                  <a:srgbClr val="8A6A3B"/>
                </a:solidFill>
                <a:latin typeface="Calibri"/>
                <a:ea typeface="Calibri"/>
                <a:cs typeface="Calibri"/>
              </a:rPr>
              <a:t>MEDIUM LENGTH SUMMARY</a:t>
            </a:r>
          </a:p>
        </p:txBody>
      </p:sp>
      <p:sp>
        <p:nvSpPr>
          <p:cNvPr id="8" name="TextBox 7"/>
          <p:cNvSpPr txBox="1"/>
          <p:nvPr/>
        </p:nvSpPr>
        <p:spPr>
          <a:xfrm>
            <a:off x="640080" y="1874519"/>
            <a:ext cx="10789920" cy="1005840"/>
          </a:xfrm>
          <a:prstGeom prst="rect">
            <a:avLst/>
          </a:prstGeom>
          <a:noFill/>
        </p:spPr>
        <p:txBody>
          <a:bodyPr wrap="square">
            <a:spAutoFit/>
          </a:bodyPr>
          <a:lstStyle/>
          <a:p>
            <a:pPr>
              <a:lnSpc>
                <a:spcPct val="100000"/>
              </a:lnSpc>
            </a:pPr>
            <a:r>
              <a:rPr sz="3000" b="1">
                <a:solidFill>
                  <a:srgbClr val="1F2933"/>
                </a:solidFill>
                <a:latin typeface="Calibri"/>
                <a:ea typeface="Calibri"/>
                <a:cs typeface="Calibri"/>
              </a:rPr>
              <a:t>1 Chron 27 - Army Chiefs; Officials</a:t>
            </a:r>
          </a:p>
        </p:txBody>
      </p:sp>
      <p:sp>
        <p:nvSpPr>
          <p:cNvPr id="9" name="TextBox 8"/>
          <p:cNvSpPr txBox="1"/>
          <p:nvPr/>
        </p:nvSpPr>
        <p:spPr>
          <a:xfrm>
            <a:off x="640080" y="3017520"/>
            <a:ext cx="10607040" cy="3200400"/>
          </a:xfrm>
          <a:prstGeom prst="rect">
            <a:avLst/>
          </a:prstGeom>
          <a:noFill/>
        </p:spPr>
        <p:txBody>
          <a:bodyPr wrap="square">
            <a:spAutoFit/>
          </a:bodyPr>
          <a:lstStyle/>
          <a:p>
            <a:pPr>
              <a:lnSpc>
                <a:spcPct val="115000"/>
              </a:lnSpc>
            </a:pPr>
            <a:r>
              <a:rPr sz="1600" b="0">
                <a:solidFill>
                  <a:srgbClr val="52606D"/>
                </a:solidFill>
                <a:latin typeface="Calibri"/>
                <a:ea typeface="Calibri"/>
                <a:cs typeface="Calibri"/>
              </a:rPr>
              <a:t>PROTOTYPE PowerPoint slides for free download, fully editable, from Memorize-the-Bible.com</a:t>
            </a:r>
          </a:p>
          <a:p>
            <a:pPr>
              <a:lnSpc>
                <a:spcPct val="115000"/>
              </a:lnSpc>
            </a:pPr>
            <a:r>
              <a:rPr sz="1400" b="0">
                <a:solidFill>
                  <a:srgbClr val="52606D"/>
                </a:solidFill>
                <a:latin typeface="Calibri"/>
                <a:ea typeface="Calibri"/>
                <a:cs typeface="Calibri"/>
              </a:rPr>
              <a:t/>
            </a:r>
          </a:p>
          <a:p>
            <a:pPr>
              <a:lnSpc>
                <a:spcPct val="115000"/>
              </a:lnSpc>
            </a:pPr>
            <a:r>
              <a:rPr sz="1400" b="0">
                <a:solidFill>
                  <a:srgbClr val="52606D"/>
                </a:solidFill>
                <a:latin typeface="Calibri"/>
                <a:ea typeface="Calibri"/>
                <a:cs typeface="Calibri"/>
              </a:rPr>
              <a:t>These PowerPoint files have been created by Grok, an AI assistant built by xAI, under the direction of Dean Brown, the founder of the under-construction website called Memorize-the-Bible.com. They derive from a combination of Grok's own research under Dean's direction, from materials that Dean has developed over several years of prior research, and from ongoing research as the website is being prepared for a formal launch. You may freely download, modify, and freely use these slides as you see fit, but you must not sell them in any form and you must preserve this title slide including this note in full.</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7F4EE"/>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6601968"/>
            <a:ext cx="12191695" cy="256032"/>
          </a:xfrm>
          <a:prstGeom prst="rect">
            <a:avLst/>
          </a:prstGeom>
          <a:solidFill>
            <a:srgbClr val="2C24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463040" y="6601968"/>
            <a:ext cx="9235440" cy="256032"/>
          </a:xfrm>
          <a:prstGeom prst="rect">
            <a:avLst/>
          </a:prstGeom>
          <a:noFill/>
        </p:spPr>
        <p:txBody>
          <a:bodyPr wrap="none" lIns="40000" rIns="40000" tIns="20000" bIns="0"/>
          <a:lstStyle/>
          <a:p>
            <a:pPr algn="ctr"/>
            <a:r>
              <a:rPr sz="1100" b="0">
                <a:solidFill>
                  <a:srgbClr val="E8DFD0"/>
                </a:solidFill>
                <a:latin typeface="Calibri"/>
                <a:ea typeface="Calibri"/>
                <a:cs typeface="Calibri"/>
              </a:rPr>
              <a:t>1 Chron 27  ·  Army Chiefs; Officials      Memorize-the-Bible.com      All quotations are from the KJV for copyright reasons</a:t>
            </a:r>
          </a:p>
        </p:txBody>
      </p:sp>
      <p:sp>
        <p:nvSpPr>
          <p:cNvPr id="7" name="TextBox 6"/>
          <p:cNvSpPr txBox="1"/>
          <p:nvPr/>
        </p:nvSpPr>
        <p:spPr>
          <a:xfrm>
            <a:off x="411480" y="164592"/>
            <a:ext cx="11338560" cy="566928"/>
          </a:xfrm>
          <a:prstGeom prst="rect">
            <a:avLst/>
          </a:prstGeom>
          <a:noFill/>
        </p:spPr>
        <p:txBody>
          <a:bodyPr wrap="square"/>
          <a:lstStyle/>
          <a:p>
            <a:r>
              <a:rPr sz="2600" b="1">
                <a:solidFill>
                  <a:srgbClr val="1F2933"/>
                </a:solidFill>
                <a:latin typeface="Calibri"/>
                <a:ea typeface="Calibri"/>
                <a:cs typeface="Calibri"/>
              </a:rPr>
              <a:t>Dean 480-character summary for 1 Chron 27:</a:t>
            </a:r>
          </a:p>
        </p:txBody>
      </p:sp>
      <p:sp>
        <p:nvSpPr>
          <p:cNvPr id="8" name="Rectangle 7"/>
          <p:cNvSpPr/>
          <p:nvPr/>
        </p:nvSpPr>
        <p:spPr>
          <a:xfrm>
            <a:off x="411480" y="786384"/>
            <a:ext cx="2011680" cy="36576"/>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438912" y="960120"/>
            <a:ext cx="11292840" cy="5486400"/>
          </a:xfrm>
          <a:prstGeom prst="rect">
            <a:avLst/>
          </a:prstGeom>
          <a:noFill/>
        </p:spPr>
        <p:txBody>
          <a:bodyPr wrap="square" lIns="36576" rIns="36576" tIns="18288" bIns="18288"/>
          <a:lstStyle/>
          <a:p>
            <a:pPr algn="l">
              <a:lnSpc>
                <a:spcPct val="150000"/>
              </a:lnSpc>
            </a:pPr>
            <a:r>
              <a:rPr sz="2000" b="0">
                <a:solidFill>
                  <a:srgbClr val="1F2933"/>
                </a:solidFill>
                <a:latin typeface="Calibri"/>
                <a:ea typeface="Calibri"/>
                <a:cs typeface="Calibri"/>
              </a:rPr>
              <a:t>12 commanders for the army divisions, each division 24k men. Notables: 3rd month: Benaiah son of Jehoiada the priest (a mighty man of the 30); 4th month: Asahel the brother of Joab. Officers over the tribes of Israel (10, no Gad or Asher, 1 per half of Manasseh, also over Aaronites). Joab took partial census, and because of this wrath came upon Israel. Various other officials, those in charge of: storehouses, vineyards, the king's trees and flocks/herds.</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7F4EE"/>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6601968"/>
            <a:ext cx="12191695" cy="256032"/>
          </a:xfrm>
          <a:prstGeom prst="rect">
            <a:avLst/>
          </a:prstGeom>
          <a:solidFill>
            <a:srgbClr val="2C24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463040" y="6601968"/>
            <a:ext cx="9235440" cy="256032"/>
          </a:xfrm>
          <a:prstGeom prst="rect">
            <a:avLst/>
          </a:prstGeom>
          <a:noFill/>
        </p:spPr>
        <p:txBody>
          <a:bodyPr wrap="none" lIns="40000" rIns="40000" tIns="20000" bIns="0"/>
          <a:lstStyle/>
          <a:p>
            <a:pPr algn="ctr"/>
            <a:r>
              <a:rPr sz="1100" b="0">
                <a:solidFill>
                  <a:srgbClr val="E8DFD0"/>
                </a:solidFill>
                <a:latin typeface="Calibri"/>
                <a:ea typeface="Calibri"/>
                <a:cs typeface="Calibri"/>
              </a:rPr>
              <a:t>1 Chron 27  ·  Army Chiefs; Officials      Memorize-the-Bible.com      All quotations are from the KJV for copyright reasons</a:t>
            </a:r>
          </a:p>
        </p:txBody>
      </p:sp>
      <p:sp>
        <p:nvSpPr>
          <p:cNvPr id="7" name="TextBox 6"/>
          <p:cNvSpPr txBox="1"/>
          <p:nvPr/>
        </p:nvSpPr>
        <p:spPr>
          <a:xfrm>
            <a:off x="411480" y="164592"/>
            <a:ext cx="11338560" cy="566928"/>
          </a:xfrm>
          <a:prstGeom prst="rect">
            <a:avLst/>
          </a:prstGeom>
          <a:noFill/>
        </p:spPr>
        <p:txBody>
          <a:bodyPr wrap="square"/>
          <a:lstStyle/>
          <a:p>
            <a:r>
              <a:rPr sz="2600" b="1">
                <a:solidFill>
                  <a:srgbClr val="1F2933"/>
                </a:solidFill>
                <a:latin typeface="Calibri"/>
                <a:ea typeface="Calibri"/>
                <a:cs typeface="Calibri"/>
              </a:rPr>
              <a:t>Grok 120-word summary for 1 Chron 27:</a:t>
            </a:r>
          </a:p>
        </p:txBody>
      </p:sp>
      <p:sp>
        <p:nvSpPr>
          <p:cNvPr id="8" name="Rectangle 7"/>
          <p:cNvSpPr/>
          <p:nvPr/>
        </p:nvSpPr>
        <p:spPr>
          <a:xfrm>
            <a:off x="411480" y="786384"/>
            <a:ext cx="2011680" cy="36576"/>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438912" y="960120"/>
            <a:ext cx="11292840" cy="5486400"/>
          </a:xfrm>
          <a:prstGeom prst="rect">
            <a:avLst/>
          </a:prstGeom>
          <a:noFill/>
        </p:spPr>
        <p:txBody>
          <a:bodyPr wrap="square" lIns="36576" rIns="36576" tIns="18288" bIns="18288"/>
          <a:lstStyle/>
          <a:p>
            <a:pPr algn="l">
              <a:lnSpc>
                <a:spcPct val="150000"/>
              </a:lnSpc>
            </a:pPr>
            <a:r>
              <a:rPr sz="2000" b="0">
                <a:solidFill>
                  <a:srgbClr val="1F2933"/>
                </a:solidFill>
                <a:latin typeface="Calibri"/>
                <a:ea typeface="Calibri"/>
                <a:cs typeface="Calibri"/>
              </a:rPr>
              <a:t>The army of Israel is set in twelve courses, each of twenty-four thousand men serving the king one month a year. Their captains include Jashobeam, Dodai, Benaiah, mighty among the thirty, and Asahel the brother of Joab, followed by his son. Princes are named over the tribes, with Hashabiah over Levi and Zadok over the Aaronites. David did not number those twenty years old and under, for the LORD had promised to multiply Israel as the stars; Joab began to count but did not finish, because wrath fell on Israel. Stewards keep the king’s treasures, fields, vineyards, olive trees, herds, camels, asses and flocks, and counsellors stand about the king: Jonathan, Ahithophel, Hushai, Jehoiada, Abiathar and Joab.</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7F4EE"/>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6601968"/>
            <a:ext cx="12191695" cy="256032"/>
          </a:xfrm>
          <a:prstGeom prst="rect">
            <a:avLst/>
          </a:prstGeom>
          <a:solidFill>
            <a:srgbClr val="2C24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463040" y="6601968"/>
            <a:ext cx="9235440" cy="256032"/>
          </a:xfrm>
          <a:prstGeom prst="rect">
            <a:avLst/>
          </a:prstGeom>
          <a:noFill/>
        </p:spPr>
        <p:txBody>
          <a:bodyPr wrap="none" lIns="40000" rIns="40000" tIns="20000" bIns="0"/>
          <a:lstStyle/>
          <a:p>
            <a:pPr algn="ctr"/>
            <a:r>
              <a:rPr sz="1100" b="0">
                <a:solidFill>
                  <a:srgbClr val="E8DFD0"/>
                </a:solidFill>
                <a:latin typeface="Calibri"/>
                <a:ea typeface="Calibri"/>
                <a:cs typeface="Calibri"/>
              </a:rPr>
              <a:t>1 Chron 27  ·  Army Chiefs; Officials      Memorize-the-Bible.com      All quotations are from the KJV for copyright reasons</a:t>
            </a:r>
          </a:p>
        </p:txBody>
      </p:sp>
      <p:sp>
        <p:nvSpPr>
          <p:cNvPr id="7" name="TextBox 6"/>
          <p:cNvSpPr txBox="1"/>
          <p:nvPr/>
        </p:nvSpPr>
        <p:spPr>
          <a:xfrm>
            <a:off x="411480" y="164592"/>
            <a:ext cx="11338560" cy="566928"/>
          </a:xfrm>
          <a:prstGeom prst="rect">
            <a:avLst/>
          </a:prstGeom>
          <a:noFill/>
        </p:spPr>
        <p:txBody>
          <a:bodyPr wrap="square"/>
          <a:lstStyle/>
          <a:p>
            <a:r>
              <a:rPr sz="2600" b="1">
                <a:solidFill>
                  <a:srgbClr val="1F2933"/>
                </a:solidFill>
                <a:latin typeface="Calibri"/>
                <a:ea typeface="Calibri"/>
                <a:cs typeface="Calibri"/>
              </a:rPr>
              <a:t>Factual Summary for 1 Chron 27 (1 of 2):</a:t>
            </a:r>
          </a:p>
        </p:txBody>
      </p:sp>
      <p:sp>
        <p:nvSpPr>
          <p:cNvPr id="8" name="Rectangle 7"/>
          <p:cNvSpPr/>
          <p:nvPr/>
        </p:nvSpPr>
        <p:spPr>
          <a:xfrm>
            <a:off x="411480" y="786384"/>
            <a:ext cx="2011680" cy="36576"/>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438912" y="960120"/>
            <a:ext cx="11292840" cy="5486400"/>
          </a:xfrm>
          <a:prstGeom prst="rect">
            <a:avLst/>
          </a:prstGeom>
          <a:noFill/>
        </p:spPr>
        <p:txBody>
          <a:bodyPr wrap="square" lIns="36576" rIns="36576" tIns="18288" bIns="18288"/>
          <a:lstStyle/>
          <a:p>
            <a:pPr algn="l" marL="292608" indent="-201168">
              <a:lnSpc>
                <a:spcPct val="150000"/>
              </a:lnSpc>
              <a:buFont typeface="Arial"/>
              <a:buChar char="•"/>
            </a:pPr>
            <a:r>
              <a:rPr sz="2000" b="0">
                <a:solidFill>
                  <a:srgbClr val="1F2933"/>
                </a:solidFill>
                <a:latin typeface="Calibri"/>
                <a:ea typeface="Calibri"/>
                <a:cs typeface="Calibri"/>
              </a:rPr>
              <a:t>Israel’s chief fathers, captains, and officers served the king “month by month throughout all the months of the year”; every course numbered “twenty and four thousand” (v. 1).</a:t>
            </a:r>
          </a:p>
          <a:p>
            <a:pPr algn="l" marL="292608" indent="-201168">
              <a:lnSpc>
                <a:spcPct val="150000"/>
              </a:lnSpc>
              <a:buFont typeface="Arial"/>
              <a:buChar char="•"/>
            </a:pPr>
            <a:r>
              <a:rPr sz="2000" b="0">
                <a:solidFill>
                  <a:srgbClr val="1F2933"/>
                </a:solidFill>
                <a:latin typeface="Calibri"/>
                <a:ea typeface="Calibri"/>
                <a:cs typeface="Calibri"/>
              </a:rPr>
              <a:t>First month: Jashobeam the son of Zabdiel, of Perez, “the chief of all the captains of the host” (vv. 2–3).</a:t>
            </a:r>
          </a:p>
          <a:p>
            <a:pPr algn="l" marL="292608" indent="-201168">
              <a:lnSpc>
                <a:spcPct val="150000"/>
              </a:lnSpc>
              <a:buFont typeface="Arial"/>
              <a:buChar char="•"/>
            </a:pPr>
            <a:r>
              <a:rPr sz="2000" b="0">
                <a:solidFill>
                  <a:srgbClr val="1F2933"/>
                </a:solidFill>
                <a:latin typeface="Calibri"/>
                <a:ea typeface="Calibri"/>
                <a:cs typeface="Calibri"/>
              </a:rPr>
              <a:t>Second: Dodai the Ahohite, with Mikloth the ruler (v. 4).</a:t>
            </a:r>
          </a:p>
          <a:p>
            <a:pPr algn="l" marL="292608" indent="-201168">
              <a:lnSpc>
                <a:spcPct val="150000"/>
              </a:lnSpc>
              <a:buFont typeface="Arial"/>
              <a:buChar char="•"/>
            </a:pPr>
            <a:r>
              <a:rPr sz="2000" b="0">
                <a:solidFill>
                  <a:srgbClr val="1F2933"/>
                </a:solidFill>
                <a:latin typeface="Calibri"/>
                <a:ea typeface="Calibri"/>
                <a:cs typeface="Calibri"/>
              </a:rPr>
              <a:t>Third: Benaiah the son of Jehoiada, “mighty among the thirty, and above the thirty,” with Ammizabad his son (vv. 5–6).</a:t>
            </a:r>
          </a:p>
          <a:p>
            <a:pPr algn="l" marL="292608" indent="-201168">
              <a:lnSpc>
                <a:spcPct val="150000"/>
              </a:lnSpc>
              <a:buFont typeface="Arial"/>
              <a:buChar char="•"/>
            </a:pPr>
            <a:r>
              <a:rPr sz="2000" b="0">
                <a:solidFill>
                  <a:srgbClr val="1F2933"/>
                </a:solidFill>
                <a:latin typeface="Calibri"/>
                <a:ea typeface="Calibri"/>
                <a:cs typeface="Calibri"/>
              </a:rPr>
              <a:t>Fourth: “Asahel the brother of Joab, and Zebadiah his son after him” (v. 7).</a:t>
            </a:r>
          </a:p>
          <a:p>
            <a:pPr algn="l" marL="292608" indent="-201168">
              <a:lnSpc>
                <a:spcPct val="150000"/>
              </a:lnSpc>
              <a:buFont typeface="Arial"/>
              <a:buChar char="•"/>
            </a:pPr>
            <a:r>
              <a:rPr sz="2000" b="0">
                <a:solidFill>
                  <a:srgbClr val="1F2933"/>
                </a:solidFill>
                <a:latin typeface="Calibri"/>
                <a:ea typeface="Calibri"/>
                <a:cs typeface="Calibri"/>
              </a:rPr>
              <a:t>Fifth through twelfth: Shamhuth, Ira, Helez, Sibbecai, Abiezer, Maharai, Benaiah the Pirathonite, and Heldai (vv. 8–15).</a:t>
            </a:r>
          </a:p>
          <a:p>
            <a:pPr algn="l" marL="292608" indent="-201168">
              <a:lnSpc>
                <a:spcPct val="150000"/>
              </a:lnSpc>
              <a:buFont typeface="Arial"/>
              <a:buChar char="•"/>
            </a:pPr>
            <a:r>
              <a:rPr sz="2000" b="0">
                <a:solidFill>
                  <a:srgbClr val="1F2933"/>
                </a:solidFill>
                <a:latin typeface="Calibri"/>
                <a:ea typeface="Calibri"/>
                <a:cs typeface="Calibri"/>
              </a:rPr>
              <a:t>Rulers of the tribes include Eliezer over Reuben, Hashabiah over the Levites, Zadok over the Aaronites, and Elihu, “one of the brethren of David,” over Judah (vv. 16–21).</a:t>
            </a:r>
          </a:p>
          <a:p>
            <a:pPr algn="l" marL="292608" indent="-201168">
              <a:lnSpc>
                <a:spcPct val="150000"/>
              </a:lnSpc>
              <a:buFont typeface="Arial"/>
              <a:buChar char="•"/>
            </a:pPr>
            <a:r>
              <a:rPr sz="2000" b="0">
                <a:solidFill>
                  <a:srgbClr val="1F2933"/>
                </a:solidFill>
                <a:latin typeface="Calibri"/>
                <a:ea typeface="Calibri"/>
                <a:cs typeface="Calibri"/>
              </a:rPr>
              <a:t>“These were the princes of the tribes of Israel” (v. 22).</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7F4EE"/>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6601968"/>
            <a:ext cx="12191695" cy="256032"/>
          </a:xfrm>
          <a:prstGeom prst="rect">
            <a:avLst/>
          </a:prstGeom>
          <a:solidFill>
            <a:srgbClr val="2C24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463040" y="6601968"/>
            <a:ext cx="9235440" cy="256032"/>
          </a:xfrm>
          <a:prstGeom prst="rect">
            <a:avLst/>
          </a:prstGeom>
          <a:noFill/>
        </p:spPr>
        <p:txBody>
          <a:bodyPr wrap="none" lIns="40000" rIns="40000" tIns="20000" bIns="0"/>
          <a:lstStyle/>
          <a:p>
            <a:pPr algn="ctr"/>
            <a:r>
              <a:rPr sz="1100" b="0">
                <a:solidFill>
                  <a:srgbClr val="E8DFD0"/>
                </a:solidFill>
                <a:latin typeface="Calibri"/>
                <a:ea typeface="Calibri"/>
                <a:cs typeface="Calibri"/>
              </a:rPr>
              <a:t>1 Chron 27  ·  Army Chiefs; Officials      Memorize-the-Bible.com      All quotations are from the KJV for copyright reasons</a:t>
            </a:r>
          </a:p>
        </p:txBody>
      </p:sp>
      <p:sp>
        <p:nvSpPr>
          <p:cNvPr id="7" name="TextBox 6"/>
          <p:cNvSpPr txBox="1"/>
          <p:nvPr/>
        </p:nvSpPr>
        <p:spPr>
          <a:xfrm>
            <a:off x="411480" y="164592"/>
            <a:ext cx="11338560" cy="566928"/>
          </a:xfrm>
          <a:prstGeom prst="rect">
            <a:avLst/>
          </a:prstGeom>
          <a:noFill/>
        </p:spPr>
        <p:txBody>
          <a:bodyPr wrap="square"/>
          <a:lstStyle/>
          <a:p>
            <a:r>
              <a:rPr sz="2600" b="1">
                <a:solidFill>
                  <a:srgbClr val="1F2933"/>
                </a:solidFill>
                <a:latin typeface="Calibri"/>
                <a:ea typeface="Calibri"/>
                <a:cs typeface="Calibri"/>
              </a:rPr>
              <a:t>Factual Summary for 1 Chron 27 (2 of 2):</a:t>
            </a:r>
          </a:p>
        </p:txBody>
      </p:sp>
      <p:sp>
        <p:nvSpPr>
          <p:cNvPr id="8" name="Rectangle 7"/>
          <p:cNvSpPr/>
          <p:nvPr/>
        </p:nvSpPr>
        <p:spPr>
          <a:xfrm>
            <a:off x="411480" y="786384"/>
            <a:ext cx="2011680" cy="36576"/>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438912" y="960120"/>
            <a:ext cx="11292840" cy="5486400"/>
          </a:xfrm>
          <a:prstGeom prst="rect">
            <a:avLst/>
          </a:prstGeom>
          <a:noFill/>
        </p:spPr>
        <p:txBody>
          <a:bodyPr wrap="square" lIns="36576" rIns="36576" tIns="18288" bIns="18288"/>
          <a:lstStyle/>
          <a:p>
            <a:pPr algn="l" marL="292608" indent="-201168">
              <a:lnSpc>
                <a:spcPct val="150000"/>
              </a:lnSpc>
              <a:buFont typeface="Arial"/>
              <a:buChar char="•"/>
            </a:pPr>
            <a:r>
              <a:rPr sz="2000" b="0">
                <a:solidFill>
                  <a:srgbClr val="1F2933"/>
                </a:solidFill>
                <a:latin typeface="Calibri"/>
                <a:ea typeface="Calibri"/>
                <a:cs typeface="Calibri"/>
              </a:rPr>
              <a:t>David numbered none “twenty years old and under,” for the LORD would “increase Israel like to the stars” (v. 23).</a:t>
            </a:r>
          </a:p>
          <a:p>
            <a:pPr algn="l" marL="292608" indent="-201168">
              <a:lnSpc>
                <a:spcPct val="150000"/>
              </a:lnSpc>
              <a:buFont typeface="Arial"/>
              <a:buChar char="•"/>
            </a:pPr>
            <a:r>
              <a:rPr sz="2000" b="0">
                <a:solidFill>
                  <a:srgbClr val="1F2933"/>
                </a:solidFill>
                <a:latin typeface="Calibri"/>
                <a:ea typeface="Calibri"/>
                <a:cs typeface="Calibri"/>
              </a:rPr>
              <a:t>Joab “began to number, but he finished not,” for “there fell wrath for it against Israel” (v. 24).</a:t>
            </a:r>
          </a:p>
          <a:p>
            <a:pPr algn="l" marL="292608" indent="-201168">
              <a:lnSpc>
                <a:spcPct val="150000"/>
              </a:lnSpc>
              <a:buFont typeface="Arial"/>
              <a:buChar char="•"/>
            </a:pPr>
            <a:r>
              <a:rPr sz="2000" b="0">
                <a:solidFill>
                  <a:srgbClr val="1F2933"/>
                </a:solidFill>
                <a:latin typeface="Calibri"/>
                <a:ea typeface="Calibri"/>
                <a:cs typeface="Calibri"/>
              </a:rPr>
              <a:t>Azmaveth kept “the king’s treasures,” and Jehonathan the storehouses (v. 25).</a:t>
            </a:r>
          </a:p>
          <a:p>
            <a:pPr algn="l" marL="292608" indent="-201168">
              <a:lnSpc>
                <a:spcPct val="150000"/>
              </a:lnSpc>
              <a:buFont typeface="Arial"/>
              <a:buChar char="•"/>
            </a:pPr>
            <a:r>
              <a:rPr sz="2000" b="0">
                <a:solidFill>
                  <a:srgbClr val="1F2933"/>
                </a:solidFill>
                <a:latin typeface="Calibri"/>
                <a:ea typeface="Calibri"/>
                <a:cs typeface="Calibri"/>
              </a:rPr>
              <a:t>Others oversaw tillage, vineyards, wine cellars, olive and sycomore trees, and oil (vv. 26–28).</a:t>
            </a:r>
          </a:p>
          <a:p>
            <a:pPr algn="l" marL="292608" indent="-201168">
              <a:lnSpc>
                <a:spcPct val="150000"/>
              </a:lnSpc>
              <a:buFont typeface="Arial"/>
              <a:buChar char="•"/>
            </a:pPr>
            <a:r>
              <a:rPr sz="2000" b="0">
                <a:solidFill>
                  <a:srgbClr val="1F2933"/>
                </a:solidFill>
                <a:latin typeface="Calibri"/>
                <a:ea typeface="Calibri"/>
                <a:cs typeface="Calibri"/>
              </a:rPr>
              <a:t>Herds, camels, asses, and flocks had keepers; these were “the rulers of the substance which was king David’s” (vv. 29–31).</a:t>
            </a:r>
          </a:p>
          <a:p>
            <a:pPr algn="l" marL="292608" indent="-201168">
              <a:lnSpc>
                <a:spcPct val="150000"/>
              </a:lnSpc>
              <a:buFont typeface="Arial"/>
              <a:buChar char="•"/>
            </a:pPr>
            <a:r>
              <a:rPr sz="2000" b="0">
                <a:solidFill>
                  <a:srgbClr val="1F2933"/>
                </a:solidFill>
                <a:latin typeface="Calibri"/>
                <a:ea typeface="Calibri"/>
                <a:cs typeface="Calibri"/>
              </a:rPr>
              <a:t>Jonathan, David’s uncle, was “a counsellor, a wise man, and a scribe” (v. 32).</a:t>
            </a:r>
          </a:p>
          <a:p>
            <a:pPr algn="l" marL="292608" indent="-201168">
              <a:lnSpc>
                <a:spcPct val="150000"/>
              </a:lnSpc>
              <a:buFont typeface="Arial"/>
              <a:buChar char="•"/>
            </a:pPr>
            <a:r>
              <a:rPr sz="2000" b="0">
                <a:solidFill>
                  <a:srgbClr val="1F2933"/>
                </a:solidFill>
                <a:latin typeface="Calibri"/>
                <a:ea typeface="Calibri"/>
                <a:cs typeface="Calibri"/>
              </a:rPr>
              <a:t>“Ahithophel was the king’s counsellor: and Hushai the Archite was the king’s companion” (v. 33).</a:t>
            </a:r>
          </a:p>
          <a:p>
            <a:pPr algn="l" marL="292608" indent="-201168">
              <a:lnSpc>
                <a:spcPct val="150000"/>
              </a:lnSpc>
              <a:buFont typeface="Arial"/>
              <a:buChar char="•"/>
            </a:pPr>
            <a:r>
              <a:rPr sz="2000" b="0">
                <a:solidFill>
                  <a:srgbClr val="1F2933"/>
                </a:solidFill>
                <a:latin typeface="Calibri"/>
                <a:ea typeface="Calibri"/>
                <a:cs typeface="Calibri"/>
              </a:rPr>
              <a:t>Joab was “the general of the king’s army” (v. 34).</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7F4EE"/>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6601968"/>
            <a:ext cx="12191695" cy="256032"/>
          </a:xfrm>
          <a:prstGeom prst="rect">
            <a:avLst/>
          </a:prstGeom>
          <a:solidFill>
            <a:srgbClr val="2C24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463040" y="6601968"/>
            <a:ext cx="9235440" cy="256032"/>
          </a:xfrm>
          <a:prstGeom prst="rect">
            <a:avLst/>
          </a:prstGeom>
          <a:noFill/>
        </p:spPr>
        <p:txBody>
          <a:bodyPr wrap="none" lIns="40000" rIns="40000" tIns="20000" bIns="0"/>
          <a:lstStyle/>
          <a:p>
            <a:pPr algn="ctr"/>
            <a:r>
              <a:rPr sz="1100" b="0">
                <a:solidFill>
                  <a:srgbClr val="E8DFD0"/>
                </a:solidFill>
                <a:latin typeface="Calibri"/>
                <a:ea typeface="Calibri"/>
                <a:cs typeface="Calibri"/>
              </a:rPr>
              <a:t>1 Chron 27  ·  Army Chiefs; Officials      Memorize-the-Bible.com      All quotations are from the KJV for copyright reasons</a:t>
            </a:r>
          </a:p>
        </p:txBody>
      </p:sp>
      <p:sp>
        <p:nvSpPr>
          <p:cNvPr id="7" name="TextBox 6"/>
          <p:cNvSpPr txBox="1"/>
          <p:nvPr/>
        </p:nvSpPr>
        <p:spPr>
          <a:xfrm>
            <a:off x="411480" y="164592"/>
            <a:ext cx="11338560" cy="566928"/>
          </a:xfrm>
          <a:prstGeom prst="rect">
            <a:avLst/>
          </a:prstGeom>
          <a:noFill/>
        </p:spPr>
        <p:txBody>
          <a:bodyPr wrap="square"/>
          <a:lstStyle/>
          <a:p>
            <a:r>
              <a:rPr sz="2600" b="1">
                <a:solidFill>
                  <a:srgbClr val="1F2933"/>
                </a:solidFill>
                <a:latin typeface="Calibri"/>
                <a:ea typeface="Calibri"/>
                <a:cs typeface="Calibri"/>
              </a:rPr>
              <a:t>Parallel Passages for 1 Chron 27:</a:t>
            </a:r>
          </a:p>
        </p:txBody>
      </p:sp>
      <p:sp>
        <p:nvSpPr>
          <p:cNvPr id="8" name="Rectangle 7"/>
          <p:cNvSpPr/>
          <p:nvPr/>
        </p:nvSpPr>
        <p:spPr>
          <a:xfrm>
            <a:off x="411480" y="786384"/>
            <a:ext cx="2011680" cy="36576"/>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438912" y="960120"/>
            <a:ext cx="11292840" cy="5486400"/>
          </a:xfrm>
          <a:prstGeom prst="rect">
            <a:avLst/>
          </a:prstGeom>
          <a:noFill/>
        </p:spPr>
        <p:txBody>
          <a:bodyPr wrap="square" lIns="36576" rIns="36576" tIns="18288" bIns="18288"/>
          <a:lstStyle/>
          <a:p>
            <a:pPr algn="l" marL="292608" indent="-201168">
              <a:lnSpc>
                <a:spcPct val="130000"/>
              </a:lnSpc>
              <a:buFont typeface="Arial"/>
              <a:buChar char="•"/>
            </a:pPr>
            <a:r>
              <a:rPr sz="2000" b="0">
                <a:solidFill>
                  <a:srgbClr val="1F2933"/>
                </a:solidFill>
                <a:latin typeface="Calibri"/>
                <a:ea typeface="Calibri"/>
                <a:cs typeface="Calibri"/>
              </a:rPr>
              <a:t>2 Sam 24:1–9 // 1 Chron 21:1–7 – the same incident as vv. 23–24: Joab’s numbering of Israel, which he did not finish (“Levi and Benjamin counted he not,” 1 Chron 21:6), and the wrath that followed (1 Chron 27:24; compare 2 Sam 24:15).</a:t>
            </a:r>
          </a:p>
          <a:p>
            <a:pPr algn="l" marL="292608" indent="-201168">
              <a:lnSpc>
                <a:spcPct val="130000"/>
              </a:lnSpc>
              <a:buFont typeface="Arial"/>
              <a:buChar char="•"/>
            </a:pPr>
            <a:r>
              <a:rPr sz="2000" b="0">
                <a:solidFill>
                  <a:srgbClr val="1F2933"/>
                </a:solidFill>
                <a:latin typeface="Calibri"/>
                <a:ea typeface="Calibri"/>
                <a:cs typeface="Calibri"/>
              </a:rPr>
              <a:t>2 Sam 23:8–39 // 1 Chron 11:10–47 – close lists of the same men: most of the twelve monthly captains appear among David’s mighty men, often with close wording, as Benaiah, “mighty among the thirty” here (v. 6) and “honourable among the thirty” there (1 Chron 11:25; compare 2 Sam 23:23): Jashobeam (1 Chron 11:11), Dodo the Ahohite (11:12), Benaiah (11:22–25), Asahel (11:26), Shammoth (11:27), Ira (11:28), Helez (11:27), Sibbecai (11:29), Abiezer (11:28), Maharai (11:30), Benaiah the Pirathonite (11:31), and Heled (11:30). This is a close-but-debatable case: it is a different list (the army commanders by month, not the roll of the mighty men), so it may belong under Related Bible Passages instead.</a:t>
            </a:r>
          </a:p>
          <a:p>
            <a:pPr algn="l" marL="292608" indent="-201168">
              <a:lnSpc>
                <a:spcPct val="130000"/>
              </a:lnSpc>
              <a:buFont typeface="Arial"/>
              <a:buChar char="•"/>
            </a:pPr>
            <a:r>
              <a:rPr sz="2000" b="0">
                <a:solidFill>
                  <a:srgbClr val="1F2933"/>
                </a:solidFill>
                <a:latin typeface="Calibri"/>
                <a:ea typeface="Calibri"/>
                <a:cs typeface="Calibri"/>
              </a:rPr>
              <a:t>Both entries go beyond the MB sheet, which lists Parallel Passages as “none” and gives 2 Sam 24 = 1 Chron 21 and 2 Sam 23 = 1 Chron 11 as cross references. The census accounts are included because vv. 23–24 describe the same event; the mighty-men lists are included under Dean’s rule for close-but-debatable passages.</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7F4EE"/>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6601968"/>
            <a:ext cx="12191695" cy="256032"/>
          </a:xfrm>
          <a:prstGeom prst="rect">
            <a:avLst/>
          </a:prstGeom>
          <a:solidFill>
            <a:srgbClr val="2C24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463040" y="6601968"/>
            <a:ext cx="9235440" cy="256032"/>
          </a:xfrm>
          <a:prstGeom prst="rect">
            <a:avLst/>
          </a:prstGeom>
          <a:noFill/>
        </p:spPr>
        <p:txBody>
          <a:bodyPr wrap="none" lIns="40000" rIns="40000" tIns="20000" bIns="0"/>
          <a:lstStyle/>
          <a:p>
            <a:pPr algn="ctr"/>
            <a:r>
              <a:rPr sz="1100" b="0">
                <a:solidFill>
                  <a:srgbClr val="E8DFD0"/>
                </a:solidFill>
                <a:latin typeface="Calibri"/>
                <a:ea typeface="Calibri"/>
                <a:cs typeface="Calibri"/>
              </a:rPr>
              <a:t>1 Chron 27  ·  Army Chiefs; Officials      Memorize-the-Bible.com      All quotations are from the KJV for copyright reasons</a:t>
            </a:r>
          </a:p>
        </p:txBody>
      </p:sp>
      <p:sp>
        <p:nvSpPr>
          <p:cNvPr id="7" name="TextBox 6"/>
          <p:cNvSpPr txBox="1"/>
          <p:nvPr/>
        </p:nvSpPr>
        <p:spPr>
          <a:xfrm>
            <a:off x="411480" y="164592"/>
            <a:ext cx="11338560" cy="566928"/>
          </a:xfrm>
          <a:prstGeom prst="rect">
            <a:avLst/>
          </a:prstGeom>
          <a:noFill/>
        </p:spPr>
        <p:txBody>
          <a:bodyPr wrap="square"/>
          <a:lstStyle/>
          <a:p>
            <a:r>
              <a:rPr sz="2600" b="1">
                <a:solidFill>
                  <a:srgbClr val="1F2933"/>
                </a:solidFill>
                <a:latin typeface="Calibri"/>
                <a:ea typeface="Calibri"/>
                <a:cs typeface="Calibri"/>
              </a:rPr>
              <a:t>Quotations for 1 Chron 27:</a:t>
            </a:r>
          </a:p>
        </p:txBody>
      </p:sp>
      <p:sp>
        <p:nvSpPr>
          <p:cNvPr id="8" name="Rectangle 7"/>
          <p:cNvSpPr/>
          <p:nvPr/>
        </p:nvSpPr>
        <p:spPr>
          <a:xfrm>
            <a:off x="411480" y="786384"/>
            <a:ext cx="2011680" cy="36576"/>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438912" y="960120"/>
            <a:ext cx="11292840" cy="5486400"/>
          </a:xfrm>
          <a:prstGeom prst="rect">
            <a:avLst/>
          </a:prstGeom>
          <a:noFill/>
        </p:spPr>
        <p:txBody>
          <a:bodyPr wrap="square" lIns="36576" rIns="36576" tIns="18288" bIns="18288"/>
          <a:lstStyle/>
          <a:p>
            <a:pPr algn="l" marL="292608" indent="-201168">
              <a:lnSpc>
                <a:spcPct val="150000"/>
              </a:lnSpc>
              <a:buFont typeface="Arial"/>
              <a:buChar char="•"/>
            </a:pPr>
            <a:r>
              <a:rPr sz="2000" b="0">
                <a:solidFill>
                  <a:srgbClr val="1F2933"/>
                </a:solidFill>
                <a:latin typeface="Calibri"/>
                <a:ea typeface="Calibri"/>
                <a:cs typeface="Calibri"/>
              </a:rPr>
              <a:t>None identified. 1 Chron 27 does not formally quote earlier Scripture, and no later passage clearly quotes it as such. The promise to “increase Israel like to the stars” (v. 23) recalls Gen 15:5 and 22:17, listed under Related Bible Passages.</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7F4EE"/>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6601968"/>
            <a:ext cx="12191695" cy="256032"/>
          </a:xfrm>
          <a:prstGeom prst="rect">
            <a:avLst/>
          </a:prstGeom>
          <a:solidFill>
            <a:srgbClr val="2C24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463040" y="6601968"/>
            <a:ext cx="9235440" cy="256032"/>
          </a:xfrm>
          <a:prstGeom prst="rect">
            <a:avLst/>
          </a:prstGeom>
          <a:noFill/>
        </p:spPr>
        <p:txBody>
          <a:bodyPr wrap="none" lIns="40000" rIns="40000" tIns="20000" bIns="0"/>
          <a:lstStyle/>
          <a:p>
            <a:pPr algn="ctr"/>
            <a:r>
              <a:rPr sz="1100" b="0">
                <a:solidFill>
                  <a:srgbClr val="E8DFD0"/>
                </a:solidFill>
                <a:latin typeface="Calibri"/>
                <a:ea typeface="Calibri"/>
                <a:cs typeface="Calibri"/>
              </a:rPr>
              <a:t>1 Chron 27  ·  Army Chiefs; Officials      Memorize-the-Bible.com      All quotations are from the KJV for copyright reasons</a:t>
            </a:r>
          </a:p>
        </p:txBody>
      </p:sp>
      <p:sp>
        <p:nvSpPr>
          <p:cNvPr id="7" name="TextBox 6"/>
          <p:cNvSpPr txBox="1"/>
          <p:nvPr/>
        </p:nvSpPr>
        <p:spPr>
          <a:xfrm>
            <a:off x="411480" y="164592"/>
            <a:ext cx="11338560" cy="566928"/>
          </a:xfrm>
          <a:prstGeom prst="rect">
            <a:avLst/>
          </a:prstGeom>
          <a:noFill/>
        </p:spPr>
        <p:txBody>
          <a:bodyPr wrap="square"/>
          <a:lstStyle/>
          <a:p>
            <a:r>
              <a:rPr sz="2600" b="1">
                <a:solidFill>
                  <a:srgbClr val="1F2933"/>
                </a:solidFill>
                <a:latin typeface="Calibri"/>
                <a:ea typeface="Calibri"/>
                <a:cs typeface="Calibri"/>
              </a:rPr>
              <a:t>Other Related Chapters for 1 Chron 27 - Nearby context</a:t>
            </a:r>
          </a:p>
        </p:txBody>
      </p:sp>
      <p:sp>
        <p:nvSpPr>
          <p:cNvPr id="8" name="Rectangle 7"/>
          <p:cNvSpPr/>
          <p:nvPr/>
        </p:nvSpPr>
        <p:spPr>
          <a:xfrm>
            <a:off x="411480" y="786384"/>
            <a:ext cx="2011680" cy="36576"/>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438912" y="960120"/>
            <a:ext cx="11292840" cy="5486400"/>
          </a:xfrm>
          <a:prstGeom prst="rect">
            <a:avLst/>
          </a:prstGeom>
          <a:noFill/>
        </p:spPr>
        <p:txBody>
          <a:bodyPr wrap="square" lIns="36576" rIns="36576" tIns="18288" bIns="18288"/>
          <a:lstStyle/>
          <a:p>
            <a:pPr algn="l" marL="292608" indent="-201168">
              <a:lnSpc>
                <a:spcPct val="150000"/>
              </a:lnSpc>
              <a:buFont typeface="Arial"/>
              <a:buChar char="•"/>
            </a:pPr>
            <a:r>
              <a:rPr sz="2000" b="0">
                <a:solidFill>
                  <a:srgbClr val="1F2933"/>
                </a:solidFill>
                <a:latin typeface="Calibri"/>
                <a:ea typeface="Calibri"/>
                <a:cs typeface="Calibri"/>
              </a:rPr>
              <a:t>1 Chron 23:1–2 – David, “old and full of days,” makes Solomon king and gathers “all the princes of Israel, with the priests and the Levites.”</a:t>
            </a:r>
          </a:p>
          <a:p>
            <a:pPr algn="l" marL="292608" indent="-201168">
              <a:lnSpc>
                <a:spcPct val="150000"/>
              </a:lnSpc>
              <a:buFont typeface="Arial"/>
              <a:buChar char="•"/>
            </a:pPr>
            <a:r>
              <a:rPr sz="2000" b="0">
                <a:solidFill>
                  <a:srgbClr val="1F2933"/>
                </a:solidFill>
                <a:latin typeface="Calibri"/>
                <a:ea typeface="Calibri"/>
                <a:cs typeface="Calibri"/>
              </a:rPr>
              <a:t>1 Chron 26:29–32 – Levite officers and judges serve “in all the business of the LORD, and for the service of the king,” just before this list of the king’s officers.</a:t>
            </a:r>
          </a:p>
          <a:p>
            <a:pPr algn="l" marL="292608" indent="-201168">
              <a:lnSpc>
                <a:spcPct val="150000"/>
              </a:lnSpc>
              <a:buFont typeface="Arial"/>
              <a:buChar char="•"/>
            </a:pPr>
            <a:r>
              <a:rPr sz="2000" b="0">
                <a:solidFill>
                  <a:srgbClr val="1F2933"/>
                </a:solidFill>
                <a:latin typeface="Calibri"/>
                <a:ea typeface="Calibri"/>
                <a:cs typeface="Calibri"/>
              </a:rPr>
              <a:t>1 Chron 28:1 – David assembles “the princes of the tribes, and the captains of the companies that ministered to the king by course,” “the stewards over all the substance,” and “the mighty men,” the officials named in this chapter.</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7F4EE"/>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6601968"/>
            <a:ext cx="12191695" cy="256032"/>
          </a:xfrm>
          <a:prstGeom prst="rect">
            <a:avLst/>
          </a:prstGeom>
          <a:solidFill>
            <a:srgbClr val="2C24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463040" y="6601968"/>
            <a:ext cx="9235440" cy="256032"/>
          </a:xfrm>
          <a:prstGeom prst="rect">
            <a:avLst/>
          </a:prstGeom>
          <a:noFill/>
        </p:spPr>
        <p:txBody>
          <a:bodyPr wrap="none" lIns="40000" rIns="40000" tIns="20000" bIns="0"/>
          <a:lstStyle/>
          <a:p>
            <a:pPr algn="ctr"/>
            <a:r>
              <a:rPr sz="1100" b="0">
                <a:solidFill>
                  <a:srgbClr val="E8DFD0"/>
                </a:solidFill>
                <a:latin typeface="Calibri"/>
                <a:ea typeface="Calibri"/>
                <a:cs typeface="Calibri"/>
              </a:rPr>
              <a:t>1 Chron 27  ·  Army Chiefs; Officials      Memorize-the-Bible.com      All quotations are from the KJV for copyright reasons</a:t>
            </a:r>
          </a:p>
        </p:txBody>
      </p:sp>
      <p:sp>
        <p:nvSpPr>
          <p:cNvPr id="7" name="TextBox 6"/>
          <p:cNvSpPr txBox="1"/>
          <p:nvPr/>
        </p:nvSpPr>
        <p:spPr>
          <a:xfrm>
            <a:off x="411480" y="164592"/>
            <a:ext cx="11338560" cy="566928"/>
          </a:xfrm>
          <a:prstGeom prst="rect">
            <a:avLst/>
          </a:prstGeom>
          <a:noFill/>
        </p:spPr>
        <p:txBody>
          <a:bodyPr wrap="square"/>
          <a:lstStyle/>
          <a:p>
            <a:r>
              <a:rPr sz="2600" b="1">
                <a:solidFill>
                  <a:srgbClr val="1F2933"/>
                </a:solidFill>
                <a:latin typeface="Calibri"/>
                <a:ea typeface="Calibri"/>
                <a:cs typeface="Calibri"/>
              </a:rPr>
              <a:t>Other Related Chapters for 1 Chron 27 - David’s army</a:t>
            </a:r>
          </a:p>
        </p:txBody>
      </p:sp>
      <p:sp>
        <p:nvSpPr>
          <p:cNvPr id="8" name="Rectangle 7"/>
          <p:cNvSpPr/>
          <p:nvPr/>
        </p:nvSpPr>
        <p:spPr>
          <a:xfrm>
            <a:off x="411480" y="786384"/>
            <a:ext cx="2011680" cy="36576"/>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438912" y="960120"/>
            <a:ext cx="11292840" cy="5486400"/>
          </a:xfrm>
          <a:prstGeom prst="rect">
            <a:avLst/>
          </a:prstGeom>
          <a:noFill/>
        </p:spPr>
        <p:txBody>
          <a:bodyPr wrap="square" lIns="36576" rIns="36576" tIns="18288" bIns="18288"/>
          <a:lstStyle/>
          <a:p>
            <a:pPr algn="l" marL="292608" indent="-201168">
              <a:lnSpc>
                <a:spcPct val="150000"/>
              </a:lnSpc>
              <a:buFont typeface="Arial"/>
              <a:buChar char="•"/>
            </a:pPr>
            <a:r>
              <a:rPr sz="2000" b="0">
                <a:solidFill>
                  <a:srgbClr val="1F2933"/>
                </a:solidFill>
                <a:latin typeface="Calibri"/>
                <a:ea typeface="Calibri"/>
                <a:cs typeface="Calibri"/>
              </a:rPr>
              <a:t>1 Chron 12:23–38 – the armed men of each tribe who came to David at Hebron “to turn the kingdom of Saul to him.”</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7F4EE"/>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6601968"/>
            <a:ext cx="12191695" cy="256032"/>
          </a:xfrm>
          <a:prstGeom prst="rect">
            <a:avLst/>
          </a:prstGeom>
          <a:solidFill>
            <a:srgbClr val="2C24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463040" y="6601968"/>
            <a:ext cx="9235440" cy="256032"/>
          </a:xfrm>
          <a:prstGeom prst="rect">
            <a:avLst/>
          </a:prstGeom>
          <a:noFill/>
        </p:spPr>
        <p:txBody>
          <a:bodyPr wrap="none" lIns="40000" rIns="40000" tIns="20000" bIns="0"/>
          <a:lstStyle/>
          <a:p>
            <a:pPr algn="ctr"/>
            <a:r>
              <a:rPr sz="1100" b="0">
                <a:solidFill>
                  <a:srgbClr val="E8DFD0"/>
                </a:solidFill>
                <a:latin typeface="Calibri"/>
                <a:ea typeface="Calibri"/>
                <a:cs typeface="Calibri"/>
              </a:rPr>
              <a:t>1 Chron 27  ·  Army Chiefs; Officials      Memorize-the-Bible.com      All quotations are from the KJV for copyright reasons</a:t>
            </a:r>
          </a:p>
        </p:txBody>
      </p:sp>
      <p:sp>
        <p:nvSpPr>
          <p:cNvPr id="7" name="TextBox 6"/>
          <p:cNvSpPr txBox="1"/>
          <p:nvPr/>
        </p:nvSpPr>
        <p:spPr>
          <a:xfrm>
            <a:off x="411480" y="164592"/>
            <a:ext cx="11338560" cy="566928"/>
          </a:xfrm>
          <a:prstGeom prst="rect">
            <a:avLst/>
          </a:prstGeom>
          <a:noFill/>
        </p:spPr>
        <p:txBody>
          <a:bodyPr wrap="square"/>
          <a:lstStyle/>
          <a:p>
            <a:r>
              <a:rPr sz="2600" b="1">
                <a:solidFill>
                  <a:srgbClr val="1F2933"/>
                </a:solidFill>
                <a:latin typeface="Calibri"/>
                <a:ea typeface="Calibri"/>
                <a:cs typeface="Calibri"/>
              </a:rPr>
              <a:t>Other Related Chapters for 1 Chron 27 - David’s officials</a:t>
            </a:r>
          </a:p>
        </p:txBody>
      </p:sp>
      <p:sp>
        <p:nvSpPr>
          <p:cNvPr id="8" name="Rectangle 7"/>
          <p:cNvSpPr/>
          <p:nvPr/>
        </p:nvSpPr>
        <p:spPr>
          <a:xfrm>
            <a:off x="411480" y="786384"/>
            <a:ext cx="2011680" cy="36576"/>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438912" y="960120"/>
            <a:ext cx="11292840" cy="5486400"/>
          </a:xfrm>
          <a:prstGeom prst="rect">
            <a:avLst/>
          </a:prstGeom>
          <a:noFill/>
        </p:spPr>
        <p:txBody>
          <a:bodyPr wrap="square" lIns="36576" rIns="36576" tIns="18288" bIns="18288"/>
          <a:lstStyle/>
          <a:p>
            <a:pPr algn="l" marL="292608" indent="-201168">
              <a:lnSpc>
                <a:spcPct val="150000"/>
              </a:lnSpc>
              <a:buFont typeface="Arial"/>
              <a:buChar char="•"/>
            </a:pPr>
            <a:r>
              <a:rPr sz="2000" b="0">
                <a:solidFill>
                  <a:srgbClr val="1F2933"/>
                </a:solidFill>
                <a:latin typeface="Calibri"/>
                <a:ea typeface="Calibri"/>
                <a:cs typeface="Calibri"/>
              </a:rPr>
              <a:t>2 Sam 8:15–18; 20:23–26; 1 Chron 18:14–17 – the earlier lists of David’s court officers, with Joab over the host and Benaiah over the Cherethites and Pelethites.</a:t>
            </a:r>
          </a:p>
          <a:p>
            <a:pPr algn="l" marL="292608" indent="-201168">
              <a:lnSpc>
                <a:spcPct val="150000"/>
              </a:lnSpc>
              <a:buFont typeface="Arial"/>
              <a:buChar char="•"/>
            </a:pPr>
            <a:r>
              <a:rPr sz="2000" b="0">
                <a:solidFill>
                  <a:srgbClr val="1F2933"/>
                </a:solidFill>
                <a:latin typeface="Calibri"/>
                <a:ea typeface="Calibri"/>
                <a:cs typeface="Calibri"/>
              </a:rPr>
              <a:t>1 Kgs 4:1–19 – Solomon’s princes and his twelve officers who “provided victuals for the king and his household: each man his month in a year made provision” (4:7), compare the monthly courses of v. 1.</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7F4EE"/>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6601968"/>
            <a:ext cx="12191695" cy="256032"/>
          </a:xfrm>
          <a:prstGeom prst="rect">
            <a:avLst/>
          </a:prstGeom>
          <a:solidFill>
            <a:srgbClr val="2C24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463040" y="6601968"/>
            <a:ext cx="9235440" cy="256032"/>
          </a:xfrm>
          <a:prstGeom prst="rect">
            <a:avLst/>
          </a:prstGeom>
          <a:noFill/>
        </p:spPr>
        <p:txBody>
          <a:bodyPr wrap="none" lIns="40000" rIns="40000" tIns="20000" bIns="0"/>
          <a:lstStyle/>
          <a:p>
            <a:pPr algn="ctr"/>
            <a:r>
              <a:rPr sz="1100" b="0">
                <a:solidFill>
                  <a:srgbClr val="E8DFD0"/>
                </a:solidFill>
                <a:latin typeface="Calibri"/>
                <a:ea typeface="Calibri"/>
                <a:cs typeface="Calibri"/>
              </a:rPr>
              <a:t>1 Chron 27  ·  Army Chiefs; Officials      Memorize-the-Bible.com      All quotations are from the KJV for copyright reasons</a:t>
            </a:r>
          </a:p>
        </p:txBody>
      </p:sp>
      <p:sp>
        <p:nvSpPr>
          <p:cNvPr id="7" name="TextBox 6"/>
          <p:cNvSpPr txBox="1"/>
          <p:nvPr/>
        </p:nvSpPr>
        <p:spPr>
          <a:xfrm>
            <a:off x="411480" y="164592"/>
            <a:ext cx="11338560" cy="566928"/>
          </a:xfrm>
          <a:prstGeom prst="rect">
            <a:avLst/>
          </a:prstGeom>
          <a:noFill/>
        </p:spPr>
        <p:txBody>
          <a:bodyPr wrap="square"/>
          <a:lstStyle/>
          <a:p>
            <a:r>
              <a:rPr sz="2600" b="1">
                <a:solidFill>
                  <a:srgbClr val="1F2933"/>
                </a:solidFill>
                <a:latin typeface="Calibri"/>
                <a:ea typeface="Calibri"/>
                <a:cs typeface="Calibri"/>
              </a:rPr>
              <a:t>Other Related Chapters for 1 Chron 27 - The number of Israel</a:t>
            </a:r>
          </a:p>
        </p:txBody>
      </p:sp>
      <p:sp>
        <p:nvSpPr>
          <p:cNvPr id="8" name="Rectangle 7"/>
          <p:cNvSpPr/>
          <p:nvPr/>
        </p:nvSpPr>
        <p:spPr>
          <a:xfrm>
            <a:off x="411480" y="786384"/>
            <a:ext cx="2011680" cy="36576"/>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438912" y="960120"/>
            <a:ext cx="11292840" cy="5486400"/>
          </a:xfrm>
          <a:prstGeom prst="rect">
            <a:avLst/>
          </a:prstGeom>
          <a:noFill/>
        </p:spPr>
        <p:txBody>
          <a:bodyPr wrap="square" lIns="36576" rIns="36576" tIns="18288" bIns="18288"/>
          <a:lstStyle/>
          <a:p>
            <a:pPr algn="l" marL="292608" indent="-201168">
              <a:lnSpc>
                <a:spcPct val="150000"/>
              </a:lnSpc>
              <a:buFont typeface="Arial"/>
              <a:buChar char="•"/>
            </a:pPr>
            <a:r>
              <a:rPr sz="2000" b="0">
                <a:solidFill>
                  <a:srgbClr val="1F2933"/>
                </a:solidFill>
                <a:latin typeface="Calibri"/>
                <a:ea typeface="Calibri"/>
                <a:cs typeface="Calibri"/>
              </a:rPr>
              <a:t>Gen 15:5; 22:17; 26:4 – God promises to multiply Abraham’s seed “as the stars of the heaven,” the promise of v. 23.</a:t>
            </a:r>
          </a:p>
          <a:p>
            <a:pPr algn="l" marL="292608" indent="-201168">
              <a:lnSpc>
                <a:spcPct val="150000"/>
              </a:lnSpc>
              <a:buFont typeface="Arial"/>
              <a:buChar char="•"/>
            </a:pPr>
            <a:r>
              <a:rPr sz="2000" b="0">
                <a:solidFill>
                  <a:srgbClr val="1F2933"/>
                </a:solidFill>
                <a:latin typeface="Calibri"/>
                <a:ea typeface="Calibri"/>
                <a:cs typeface="Calibri"/>
              </a:rPr>
              <a:t>Num 1:2–3 – Moses numbers Israel “from twenty years old and upward, all that are able to go forth to war.”</a:t>
            </a:r>
          </a:p>
          <a:p>
            <a:pPr algn="l" marL="292608" indent="-201168">
              <a:lnSpc>
                <a:spcPct val="150000"/>
              </a:lnSpc>
              <a:buFont typeface="Arial"/>
              <a:buChar char="•"/>
            </a:pPr>
            <a:r>
              <a:rPr sz="2000" b="0">
                <a:solidFill>
                  <a:srgbClr val="1F2933"/>
                </a:solidFill>
                <a:latin typeface="Calibri"/>
                <a:ea typeface="Calibri"/>
                <a:cs typeface="Calibri"/>
              </a:rPr>
              <a:t>Exod 30:12 – “when thou takest the sum of the children of Israel… then shall they give every man a ransom for his soul… that there be no plague among them.”</a:t>
            </a:r>
          </a:p>
          <a:p>
            <a:pPr algn="l" marL="292608" indent="-201168">
              <a:lnSpc>
                <a:spcPct val="150000"/>
              </a:lnSpc>
              <a:buFont typeface="Arial"/>
              <a:buChar char="•"/>
            </a:pPr>
            <a:r>
              <a:rPr sz="2000" b="0">
                <a:solidFill>
                  <a:srgbClr val="1F2933"/>
                </a:solidFill>
                <a:latin typeface="Calibri"/>
                <a:ea typeface="Calibri"/>
                <a:cs typeface="Calibri"/>
              </a:rPr>
              <a:t>2 Chron 2:17 – Solomon numbers the strangers in Israel “after the numbering wherewith David his father had numbered them” (MB cross reference).</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7F4EE"/>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6601968"/>
            <a:ext cx="12191695" cy="256032"/>
          </a:xfrm>
          <a:prstGeom prst="rect">
            <a:avLst/>
          </a:prstGeom>
          <a:solidFill>
            <a:srgbClr val="2C24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463040" y="6601968"/>
            <a:ext cx="9235440" cy="256032"/>
          </a:xfrm>
          <a:prstGeom prst="rect">
            <a:avLst/>
          </a:prstGeom>
          <a:noFill/>
        </p:spPr>
        <p:txBody>
          <a:bodyPr wrap="none" lIns="40000" rIns="40000" tIns="20000" bIns="0"/>
          <a:lstStyle/>
          <a:p>
            <a:pPr algn="ctr"/>
            <a:r>
              <a:rPr sz="1100" b="0">
                <a:solidFill>
                  <a:srgbClr val="E8DFD0"/>
                </a:solidFill>
                <a:latin typeface="Calibri"/>
                <a:ea typeface="Calibri"/>
                <a:cs typeface="Calibri"/>
              </a:rPr>
              <a:t>1 Chron 27  ·  Army Chiefs; Officials      Memorize-the-Bible.com      All quotations are from the KJV for copyright reasons</a:t>
            </a:r>
          </a:p>
        </p:txBody>
      </p:sp>
      <p:sp>
        <p:nvSpPr>
          <p:cNvPr id="7" name="TextBox 6"/>
          <p:cNvSpPr txBox="1"/>
          <p:nvPr/>
        </p:nvSpPr>
        <p:spPr>
          <a:xfrm>
            <a:off x="411480" y="164592"/>
            <a:ext cx="11338560" cy="566928"/>
          </a:xfrm>
          <a:prstGeom prst="rect">
            <a:avLst/>
          </a:prstGeom>
          <a:noFill/>
        </p:spPr>
        <p:txBody>
          <a:bodyPr wrap="square"/>
          <a:lstStyle/>
          <a:p>
            <a:r>
              <a:rPr sz="2600" b="1">
                <a:solidFill>
                  <a:srgbClr val="1F2933"/>
                </a:solidFill>
                <a:latin typeface="Calibri"/>
                <a:ea typeface="Calibri"/>
                <a:cs typeface="Calibri"/>
              </a:rPr>
              <a:t>Other Related Chapters for 1 Chron 27 - Possible Backgrounds</a:t>
            </a:r>
          </a:p>
        </p:txBody>
      </p:sp>
      <p:sp>
        <p:nvSpPr>
          <p:cNvPr id="8" name="Rectangle 7"/>
          <p:cNvSpPr/>
          <p:nvPr/>
        </p:nvSpPr>
        <p:spPr>
          <a:xfrm>
            <a:off x="411480" y="786384"/>
            <a:ext cx="2011680" cy="36576"/>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438912" y="960120"/>
            <a:ext cx="11292840" cy="5486400"/>
          </a:xfrm>
          <a:prstGeom prst="rect">
            <a:avLst/>
          </a:prstGeom>
          <a:noFill/>
        </p:spPr>
        <p:txBody>
          <a:bodyPr wrap="square" lIns="36576" rIns="36576" tIns="18288" bIns="18288"/>
          <a:lstStyle/>
          <a:p>
            <a:pPr algn="l" marL="292608" indent="-201168">
              <a:lnSpc>
                <a:spcPct val="150000"/>
              </a:lnSpc>
              <a:buFont typeface="Arial"/>
              <a:buChar char="•"/>
            </a:pPr>
            <a:r>
              <a:rPr sz="2000" b="0">
                <a:solidFill>
                  <a:srgbClr val="1F2933"/>
                </a:solidFill>
                <a:latin typeface="Calibri"/>
                <a:ea typeface="Calibri"/>
                <a:cs typeface="Calibri"/>
              </a:rPr>
              <a:t>2 Sam 2:18–23 – Asahel, swift of foot, is killed by Abner at Gibeon early in David’s reign at Hebron; the fourth course bears his name, with “Zebadiah his son after him” (v. 7).</a:t>
            </a:r>
          </a:p>
          <a:p>
            <a:pPr algn="l" marL="292608" indent="-201168">
              <a:lnSpc>
                <a:spcPct val="150000"/>
              </a:lnSpc>
              <a:buFont typeface="Arial"/>
              <a:buChar char="•"/>
            </a:pPr>
            <a:r>
              <a:rPr sz="2000" b="0">
                <a:solidFill>
                  <a:srgbClr val="1F2933"/>
                </a:solidFill>
                <a:latin typeface="Calibri"/>
                <a:ea typeface="Calibri"/>
                <a:cs typeface="Calibri"/>
              </a:rPr>
              <a:t>2 Sam 15:12, 31–37; 16:23; 17:14, 23 – in Absalom’s revolt Ahithophel the counsellor turns to Absalom and hangs himself when his counsel is defeated by Hushai, David’s friend; background to vv. 33–34.</a:t>
            </a:r>
          </a:p>
          <a:p>
            <a:pPr algn="l" marL="292608" indent="-201168">
              <a:lnSpc>
                <a:spcPct val="150000"/>
              </a:lnSpc>
              <a:buFont typeface="Arial"/>
              <a:buChar char="•"/>
            </a:pPr>
            <a:r>
              <a:rPr sz="2000" b="0">
                <a:solidFill>
                  <a:srgbClr val="1F2933"/>
                </a:solidFill>
                <a:latin typeface="Calibri"/>
                <a:ea typeface="Calibri"/>
                <a:cs typeface="Calibri"/>
              </a:rPr>
              <a:t>2 Sam 23:20–23 – Benaiah’s exploits, “he slew two lionlike men of Moab… and slew a lion in the midst of a pit in time of snow”; background to “mighty among the thirty” (v. 6).</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7F4EE"/>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6601968"/>
            <a:ext cx="12191695" cy="256032"/>
          </a:xfrm>
          <a:prstGeom prst="rect">
            <a:avLst/>
          </a:prstGeom>
          <a:solidFill>
            <a:srgbClr val="2C24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463040" y="6601968"/>
            <a:ext cx="9235440" cy="256032"/>
          </a:xfrm>
          <a:prstGeom prst="rect">
            <a:avLst/>
          </a:prstGeom>
          <a:noFill/>
        </p:spPr>
        <p:txBody>
          <a:bodyPr wrap="none" lIns="40000" rIns="40000" tIns="20000" bIns="0"/>
          <a:lstStyle/>
          <a:p>
            <a:pPr algn="ctr"/>
            <a:r>
              <a:rPr sz="1100" b="0">
                <a:solidFill>
                  <a:srgbClr val="E8DFD0"/>
                </a:solidFill>
                <a:latin typeface="Calibri"/>
                <a:ea typeface="Calibri"/>
                <a:cs typeface="Calibri"/>
              </a:rPr>
              <a:t>1 Chron 27  ·  Army Chiefs; Officials      Memorize-the-Bible.com      All quotations are from the KJV for copyright reasons</a:t>
            </a:r>
          </a:p>
        </p:txBody>
      </p:sp>
      <p:sp>
        <p:nvSpPr>
          <p:cNvPr id="7" name="TextBox 6"/>
          <p:cNvSpPr txBox="1"/>
          <p:nvPr/>
        </p:nvSpPr>
        <p:spPr>
          <a:xfrm>
            <a:off x="411480" y="164592"/>
            <a:ext cx="11338560" cy="566928"/>
          </a:xfrm>
          <a:prstGeom prst="rect">
            <a:avLst/>
          </a:prstGeom>
          <a:noFill/>
        </p:spPr>
        <p:txBody>
          <a:bodyPr wrap="square"/>
          <a:lstStyle/>
          <a:p>
            <a:r>
              <a:rPr sz="2600" b="1">
                <a:solidFill>
                  <a:srgbClr val="1F2933"/>
                </a:solidFill>
                <a:latin typeface="Calibri"/>
                <a:ea typeface="Calibri"/>
                <a:cs typeface="Calibri"/>
              </a:rPr>
              <a:t>Text and Translation Issues for 1 Chron 27 (1 of 3):</a:t>
            </a:r>
          </a:p>
        </p:txBody>
      </p:sp>
      <p:sp>
        <p:nvSpPr>
          <p:cNvPr id="8" name="Rectangle 7"/>
          <p:cNvSpPr/>
          <p:nvPr/>
        </p:nvSpPr>
        <p:spPr>
          <a:xfrm>
            <a:off x="411480" y="786384"/>
            <a:ext cx="2011680" cy="36576"/>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438912" y="960120"/>
            <a:ext cx="11292840" cy="5486400"/>
          </a:xfrm>
          <a:prstGeom prst="rect">
            <a:avLst/>
          </a:prstGeom>
          <a:noFill/>
        </p:spPr>
        <p:txBody>
          <a:bodyPr wrap="square" lIns="36576" rIns="36576" tIns="18288" bIns="18288"/>
          <a:lstStyle/>
          <a:p>
            <a:pPr algn="l" marL="292608" indent="-201168">
              <a:lnSpc>
                <a:spcPct val="150000"/>
              </a:lnSpc>
              <a:buFont typeface="Arial"/>
              <a:buChar char="•"/>
            </a:pPr>
            <a:r>
              <a:rPr sz="2000" b="0">
                <a:solidFill>
                  <a:srgbClr val="1F2933"/>
                </a:solidFill>
                <a:latin typeface="Calibri"/>
                <a:ea typeface="Calibri"/>
                <a:cs typeface="Calibri"/>
              </a:rPr>
              <a:t>v. 1 – “courses” (machleqot) are divisions, the same word used for the courses of the priests and Levites (1 Chron 23:6; 24:1); ESV “divisions.”</a:t>
            </a:r>
          </a:p>
          <a:p>
            <a:pPr algn="l" marL="292608" indent="-201168">
              <a:lnSpc>
                <a:spcPct val="150000"/>
              </a:lnSpc>
              <a:buFont typeface="Arial"/>
              <a:buChar char="•"/>
            </a:pPr>
            <a:r>
              <a:rPr sz="2000" b="0">
                <a:solidFill>
                  <a:srgbClr val="1F2933"/>
                </a:solidFill>
                <a:latin typeface="Calibri"/>
                <a:ea typeface="Calibri"/>
                <a:cs typeface="Calibri"/>
              </a:rPr>
              <a:t>v. 2 – “Jashobeam the son of Zabdiel” is “Jashobeam, an Hachmonite” in 1 Chron 11:11 and “The Tachmonite that sat in the seat” (Josheb-basshebeth) in 2 Sam 23:8, a reading many take as a copyist’s change of the same name.</a:t>
            </a:r>
          </a:p>
          <a:p>
            <a:pPr algn="l" marL="292608" indent="-201168">
              <a:lnSpc>
                <a:spcPct val="150000"/>
              </a:lnSpc>
              <a:buFont typeface="Arial"/>
              <a:buChar char="•"/>
            </a:pPr>
            <a:r>
              <a:rPr sz="2000" b="0">
                <a:solidFill>
                  <a:srgbClr val="1F2933"/>
                </a:solidFill>
                <a:latin typeface="Calibri"/>
                <a:ea typeface="Calibri"/>
                <a:cs typeface="Calibri"/>
              </a:rPr>
              <a:t>v. 4 – Hebrew reads “Dodai the Ahohite,” but the parallel lists name “Eleazar the son of Dodo, the Ahohite” (1 Chron 11:12; 2 Sam 23:9); many think “Eleazar the son of” has dropped out. The clause about Mikloth is obscure, and some take it as a scribal repetition.</a:t>
            </a:r>
          </a:p>
          <a:p>
            <a:pPr algn="l" marL="292608" indent="-201168">
              <a:lnSpc>
                <a:spcPct val="150000"/>
              </a:lnSpc>
              <a:buFont typeface="Arial"/>
              <a:buChar char="•"/>
            </a:pPr>
            <a:r>
              <a:rPr sz="2000" b="0">
                <a:solidFill>
                  <a:srgbClr val="1F2933"/>
                </a:solidFill>
                <a:latin typeface="Calibri"/>
                <a:ea typeface="Calibri"/>
                <a:cs typeface="Calibri"/>
              </a:rPr>
              <a:t>v. 5 – KJV “Benaiah the son of Jehoiada, a chief priest” is ambiguous in Hebrew (hakkohen rosh); ESV and NASB make Jehoiada “the chief priest,” while KJV and NIV can be read of Benaiah. 1 Chron 12:27 names a Jehoiada as leader of the Aaronites.</a:t>
            </a:r>
          </a:p>
          <a:p>
            <a:pPr algn="l" marL="292608" indent="-201168">
              <a:lnSpc>
                <a:spcPct val="150000"/>
              </a:lnSpc>
              <a:buFont typeface="Arial"/>
              <a:buChar char="•"/>
            </a:pPr>
            <a:r>
              <a:rPr sz="2000" b="0">
                <a:solidFill>
                  <a:srgbClr val="1F2933"/>
                </a:solidFill>
                <a:latin typeface="Calibri"/>
                <a:ea typeface="Calibri"/>
                <a:cs typeface="Calibri"/>
              </a:rPr>
              <a:t>v. 7 – Asahel died before David reigned over all Israel (2 Sam 2:23), so the fourth course likely bore his name while “Zebadiah his son after him” led it.</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7F4EE"/>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6601968"/>
            <a:ext cx="12191695" cy="256032"/>
          </a:xfrm>
          <a:prstGeom prst="rect">
            <a:avLst/>
          </a:prstGeom>
          <a:solidFill>
            <a:srgbClr val="2C24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463040" y="6601968"/>
            <a:ext cx="9235440" cy="256032"/>
          </a:xfrm>
          <a:prstGeom prst="rect">
            <a:avLst/>
          </a:prstGeom>
          <a:noFill/>
        </p:spPr>
        <p:txBody>
          <a:bodyPr wrap="none" lIns="40000" rIns="40000" tIns="20000" bIns="0"/>
          <a:lstStyle/>
          <a:p>
            <a:pPr algn="ctr"/>
            <a:r>
              <a:rPr sz="1100" b="0">
                <a:solidFill>
                  <a:srgbClr val="E8DFD0"/>
                </a:solidFill>
                <a:latin typeface="Calibri"/>
                <a:ea typeface="Calibri"/>
                <a:cs typeface="Calibri"/>
              </a:rPr>
              <a:t>1 Chron 27  ·  Army Chiefs; Officials      Memorize-the-Bible.com      All quotations are from the KJV for copyright reasons</a:t>
            </a:r>
          </a:p>
        </p:txBody>
      </p:sp>
      <p:sp>
        <p:nvSpPr>
          <p:cNvPr id="7" name="TextBox 6"/>
          <p:cNvSpPr txBox="1"/>
          <p:nvPr/>
        </p:nvSpPr>
        <p:spPr>
          <a:xfrm>
            <a:off x="411480" y="164592"/>
            <a:ext cx="11338560" cy="566928"/>
          </a:xfrm>
          <a:prstGeom prst="rect">
            <a:avLst/>
          </a:prstGeom>
          <a:noFill/>
        </p:spPr>
        <p:txBody>
          <a:bodyPr wrap="square"/>
          <a:lstStyle/>
          <a:p>
            <a:r>
              <a:rPr sz="2600" b="1">
                <a:solidFill>
                  <a:srgbClr val="1F2933"/>
                </a:solidFill>
                <a:latin typeface="Calibri"/>
                <a:ea typeface="Calibri"/>
                <a:cs typeface="Calibri"/>
              </a:rPr>
              <a:t>Text and Translation Issues for 1 Chron 27 (2 of 3):</a:t>
            </a:r>
          </a:p>
        </p:txBody>
      </p:sp>
      <p:sp>
        <p:nvSpPr>
          <p:cNvPr id="8" name="Rectangle 7"/>
          <p:cNvSpPr/>
          <p:nvPr/>
        </p:nvSpPr>
        <p:spPr>
          <a:xfrm>
            <a:off x="411480" y="786384"/>
            <a:ext cx="2011680" cy="36576"/>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438912" y="960120"/>
            <a:ext cx="11292840" cy="5486400"/>
          </a:xfrm>
          <a:prstGeom prst="rect">
            <a:avLst/>
          </a:prstGeom>
          <a:noFill/>
        </p:spPr>
        <p:txBody>
          <a:bodyPr wrap="square" lIns="36576" rIns="36576" tIns="18288" bIns="18288"/>
          <a:lstStyle/>
          <a:p>
            <a:pPr algn="l" marL="292608" indent="-201168">
              <a:lnSpc>
                <a:spcPct val="150000"/>
              </a:lnSpc>
              <a:buFont typeface="Arial"/>
              <a:buChar char="•"/>
            </a:pPr>
            <a:r>
              <a:rPr sz="2000" b="0">
                <a:solidFill>
                  <a:srgbClr val="1F2933"/>
                </a:solidFill>
                <a:latin typeface="Calibri"/>
                <a:ea typeface="Calibri"/>
                <a:cs typeface="Calibri"/>
              </a:rPr>
              <a:t>vv. 8–15 – several names differ in form from the mighty-men lists: Shamhuth the Izrahite = Shammoth the Harorite (1 Chron 11:27) = Shammah the Harodite (2 Sam 23:25); Helez the Pelonite = the Paltite (2 Sam 23:26); Sibbecai = Mebunnai (2 Sam 23:27), probably a copyist’s misreading of similar letters; Heldai = Heled (1 Chron 11:30) = Heleb (2 Sam 23:29).</a:t>
            </a:r>
          </a:p>
          <a:p>
            <a:pPr algn="l" marL="292608" indent="-201168">
              <a:lnSpc>
                <a:spcPct val="150000"/>
              </a:lnSpc>
              <a:buFont typeface="Arial"/>
              <a:buChar char="•"/>
            </a:pPr>
            <a:r>
              <a:rPr sz="2000" b="0">
                <a:solidFill>
                  <a:srgbClr val="1F2933"/>
                </a:solidFill>
                <a:latin typeface="Calibri"/>
                <a:ea typeface="Calibri"/>
                <a:cs typeface="Calibri"/>
              </a:rPr>
              <a:t>vv. 16–22 – Gad and Asher are not named, while Levi and the Aaronites are listed separately and Manasseh has two rulers, keeping a count of twelve or thirteen princes.</a:t>
            </a:r>
          </a:p>
          <a:p>
            <a:pPr algn="l" marL="292608" indent="-201168">
              <a:lnSpc>
                <a:spcPct val="150000"/>
              </a:lnSpc>
              <a:buFont typeface="Arial"/>
              <a:buChar char="•"/>
            </a:pPr>
            <a:r>
              <a:rPr sz="2000" b="0">
                <a:solidFill>
                  <a:srgbClr val="1F2933"/>
                </a:solidFill>
                <a:latin typeface="Calibri"/>
                <a:ea typeface="Calibri"/>
                <a:cs typeface="Calibri"/>
              </a:rPr>
              <a:t>v. 18 – “Elihu, one of the brethren of David”; the Greek reads “Eliab,” David’s eldest brother (1 Sam 16:6); “brethren” may also mean kinsman.</a:t>
            </a:r>
          </a:p>
          <a:p>
            <a:pPr algn="l" marL="292608" indent="-201168">
              <a:lnSpc>
                <a:spcPct val="150000"/>
              </a:lnSpc>
              <a:buFont typeface="Arial"/>
              <a:buChar char="•"/>
            </a:pPr>
            <a:r>
              <a:rPr sz="2000" b="0">
                <a:solidFill>
                  <a:srgbClr val="1F2933"/>
                </a:solidFill>
                <a:latin typeface="Calibri"/>
                <a:ea typeface="Calibri"/>
                <a:cs typeface="Calibri"/>
              </a:rPr>
              <a:t>v. 24 – KJV “neither was the number put in the account of the chronicles of king David” is literally “in the number of the words of the days” (dibre hayyamim); ESV “in the chronicles of King David.” The Greek reads “in the book.”</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7F4EE"/>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6601968"/>
            <a:ext cx="12191695" cy="256032"/>
          </a:xfrm>
          <a:prstGeom prst="rect">
            <a:avLst/>
          </a:prstGeom>
          <a:solidFill>
            <a:srgbClr val="2C24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463040" y="6601968"/>
            <a:ext cx="9235440" cy="256032"/>
          </a:xfrm>
          <a:prstGeom prst="rect">
            <a:avLst/>
          </a:prstGeom>
          <a:noFill/>
        </p:spPr>
        <p:txBody>
          <a:bodyPr wrap="none" lIns="40000" rIns="40000" tIns="20000" bIns="0"/>
          <a:lstStyle/>
          <a:p>
            <a:pPr algn="ctr"/>
            <a:r>
              <a:rPr sz="1100" b="0">
                <a:solidFill>
                  <a:srgbClr val="E8DFD0"/>
                </a:solidFill>
                <a:latin typeface="Calibri"/>
                <a:ea typeface="Calibri"/>
                <a:cs typeface="Calibri"/>
              </a:rPr>
              <a:t>1 Chron 27  ·  Army Chiefs; Officials      Memorize-the-Bible.com      All quotations are from the KJV for copyright reasons</a:t>
            </a:r>
          </a:p>
        </p:txBody>
      </p:sp>
      <p:sp>
        <p:nvSpPr>
          <p:cNvPr id="7" name="TextBox 6"/>
          <p:cNvSpPr txBox="1"/>
          <p:nvPr/>
        </p:nvSpPr>
        <p:spPr>
          <a:xfrm>
            <a:off x="411480" y="164592"/>
            <a:ext cx="11338560" cy="566928"/>
          </a:xfrm>
          <a:prstGeom prst="rect">
            <a:avLst/>
          </a:prstGeom>
          <a:noFill/>
        </p:spPr>
        <p:txBody>
          <a:bodyPr wrap="square"/>
          <a:lstStyle/>
          <a:p>
            <a:r>
              <a:rPr sz="2600" b="1">
                <a:solidFill>
                  <a:srgbClr val="1F2933"/>
                </a:solidFill>
                <a:latin typeface="Calibri"/>
                <a:ea typeface="Calibri"/>
                <a:cs typeface="Calibri"/>
              </a:rPr>
              <a:t>Text and Translation Issues for 1 Chron 27 (3 of 3):</a:t>
            </a:r>
          </a:p>
        </p:txBody>
      </p:sp>
      <p:sp>
        <p:nvSpPr>
          <p:cNvPr id="8" name="Rectangle 7"/>
          <p:cNvSpPr/>
          <p:nvPr/>
        </p:nvSpPr>
        <p:spPr>
          <a:xfrm>
            <a:off x="411480" y="786384"/>
            <a:ext cx="2011680" cy="36576"/>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438912" y="960120"/>
            <a:ext cx="11292840" cy="5486400"/>
          </a:xfrm>
          <a:prstGeom prst="rect">
            <a:avLst/>
          </a:prstGeom>
          <a:noFill/>
        </p:spPr>
        <p:txBody>
          <a:bodyPr wrap="square" lIns="36576" rIns="36576" tIns="18288" bIns="18288"/>
          <a:lstStyle/>
          <a:p>
            <a:pPr algn="l" marL="292608" indent="-201168">
              <a:lnSpc>
                <a:spcPct val="150000"/>
              </a:lnSpc>
              <a:buFont typeface="Arial"/>
              <a:buChar char="•"/>
            </a:pPr>
            <a:r>
              <a:rPr sz="2000" b="0">
                <a:solidFill>
                  <a:srgbClr val="1F2933"/>
                </a:solidFill>
                <a:latin typeface="Calibri"/>
                <a:ea typeface="Calibri"/>
                <a:cs typeface="Calibri"/>
              </a:rPr>
              <a:t>v. 28 – KJV “the low plains” is the Shephelah, the foothills toward the Philistine coast (ESV “the Shephelah”).</a:t>
            </a:r>
          </a:p>
          <a:p>
            <a:pPr algn="l" marL="292608" indent="-201168">
              <a:lnSpc>
                <a:spcPct val="150000"/>
              </a:lnSpc>
              <a:buFont typeface="Arial"/>
              <a:buChar char="•"/>
            </a:pPr>
            <a:r>
              <a:rPr sz="2000" b="0">
                <a:solidFill>
                  <a:srgbClr val="1F2933"/>
                </a:solidFill>
                <a:latin typeface="Calibri"/>
                <a:ea typeface="Calibri"/>
                <a:cs typeface="Calibri"/>
              </a:rPr>
              <a:t>v. 32 – “David’s uncle” translates dod, which usually means uncle but can mean another kinsman; some identify him with Jonathan the son of Shimea, David’s nephew (1 Chron 20:7).</a:t>
            </a:r>
          </a:p>
          <a:p>
            <a:pPr algn="l" marL="292608" indent="-201168">
              <a:lnSpc>
                <a:spcPct val="150000"/>
              </a:lnSpc>
              <a:buFont typeface="Arial"/>
              <a:buChar char="•"/>
            </a:pPr>
            <a:r>
              <a:rPr sz="2000" b="0">
                <a:solidFill>
                  <a:srgbClr val="1F2933"/>
                </a:solidFill>
                <a:latin typeface="Calibri"/>
                <a:ea typeface="Calibri"/>
                <a:cs typeface="Calibri"/>
              </a:rPr>
              <a:t>v. 33 – “the king’s companion” (rea hammelek) is “the king’s friend,” an official title (2 Sam 15:37; 16:16; 1 Kgs 4:5).</a:t>
            </a:r>
          </a:p>
          <a:p>
            <a:pPr algn="l" marL="292608" indent="-201168">
              <a:lnSpc>
                <a:spcPct val="150000"/>
              </a:lnSpc>
              <a:buFont typeface="Arial"/>
              <a:buChar char="•"/>
            </a:pPr>
            <a:r>
              <a:rPr sz="2000" b="0">
                <a:solidFill>
                  <a:srgbClr val="1F2933"/>
                </a:solidFill>
                <a:latin typeface="Calibri"/>
                <a:ea typeface="Calibri"/>
                <a:cs typeface="Calibri"/>
              </a:rPr>
              <a:t>v. 34 – “Jehoiada the son of Benaiah” may be Benaiah’s son named for his grandfather, or the order of names may have been reversed in copying.</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F7F4EE"/>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6601968"/>
            <a:ext cx="12191695" cy="256032"/>
          </a:xfrm>
          <a:prstGeom prst="rect">
            <a:avLst/>
          </a:prstGeom>
          <a:solidFill>
            <a:srgbClr val="2C24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463040" y="6601968"/>
            <a:ext cx="9235440" cy="256032"/>
          </a:xfrm>
          <a:prstGeom prst="rect">
            <a:avLst/>
          </a:prstGeom>
          <a:noFill/>
        </p:spPr>
        <p:txBody>
          <a:bodyPr wrap="none" lIns="40000" rIns="40000" tIns="20000" bIns="0"/>
          <a:lstStyle/>
          <a:p>
            <a:pPr algn="ctr"/>
            <a:r>
              <a:rPr sz="1100" b="0">
                <a:solidFill>
                  <a:srgbClr val="E8DFD0"/>
                </a:solidFill>
                <a:latin typeface="Calibri"/>
                <a:ea typeface="Calibri"/>
                <a:cs typeface="Calibri"/>
              </a:rPr>
              <a:t>1 Chron 27  ·  Army Chiefs; Officials      Memorize-the-Bible.com      All quotations are from the KJV for copyright reasons</a:t>
            </a:r>
          </a:p>
        </p:txBody>
      </p:sp>
      <p:sp>
        <p:nvSpPr>
          <p:cNvPr id="7" name="TextBox 6"/>
          <p:cNvSpPr txBox="1"/>
          <p:nvPr/>
        </p:nvSpPr>
        <p:spPr>
          <a:xfrm>
            <a:off x="411480" y="164592"/>
            <a:ext cx="11338560" cy="566928"/>
          </a:xfrm>
          <a:prstGeom prst="rect">
            <a:avLst/>
          </a:prstGeom>
          <a:noFill/>
        </p:spPr>
        <p:txBody>
          <a:bodyPr wrap="square"/>
          <a:lstStyle/>
          <a:p>
            <a:r>
              <a:rPr sz="2600" b="1">
                <a:solidFill>
                  <a:srgbClr val="1F2933"/>
                </a:solidFill>
                <a:latin typeface="Calibri"/>
                <a:ea typeface="Calibri"/>
                <a:cs typeface="Calibri"/>
              </a:rPr>
              <a:t>The Main People in 1 Chron 27:</a:t>
            </a:r>
          </a:p>
        </p:txBody>
      </p:sp>
      <p:sp>
        <p:nvSpPr>
          <p:cNvPr id="8" name="Rectangle 7"/>
          <p:cNvSpPr/>
          <p:nvPr/>
        </p:nvSpPr>
        <p:spPr>
          <a:xfrm>
            <a:off x="411480" y="786384"/>
            <a:ext cx="2011680" cy="36576"/>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438912" y="960120"/>
            <a:ext cx="11292840" cy="5486400"/>
          </a:xfrm>
          <a:prstGeom prst="rect">
            <a:avLst/>
          </a:prstGeom>
          <a:noFill/>
        </p:spPr>
        <p:txBody>
          <a:bodyPr wrap="square" lIns="36576" rIns="36576" tIns="18288" bIns="18288"/>
          <a:lstStyle/>
          <a:p>
            <a:pPr algn="l" marL="292608" indent="-201168">
              <a:lnSpc>
                <a:spcPct val="130000"/>
              </a:lnSpc>
              <a:buFont typeface="Arial"/>
              <a:buChar char="•"/>
            </a:pPr>
            <a:r>
              <a:rPr sz="2000" b="0">
                <a:solidFill>
                  <a:srgbClr val="1F2933"/>
                </a:solidFill>
                <a:latin typeface="Calibri"/>
                <a:ea typeface="Calibri"/>
                <a:cs typeface="Calibri"/>
              </a:rPr>
              <a:t>David the king, whose army, princes, stewards, and counsellors are listed (vv. 1, 31–34).</a:t>
            </a:r>
          </a:p>
          <a:p>
            <a:pPr algn="l" marL="292608" indent="-201168">
              <a:lnSpc>
                <a:spcPct val="130000"/>
              </a:lnSpc>
              <a:buFont typeface="Arial"/>
              <a:buChar char="•"/>
            </a:pPr>
            <a:r>
              <a:rPr sz="2000" b="0">
                <a:solidFill>
                  <a:srgbClr val="1F2933"/>
                </a:solidFill>
                <a:latin typeface="Calibri"/>
                <a:ea typeface="Calibri"/>
                <a:cs typeface="Calibri"/>
              </a:rPr>
              <a:t>The twelve monthly captains: Jashobeam the son of Zabdiel, Dodai the Ahohite with Mikloth, Benaiah the son of Jehoiada with Ammizabad his son, Asahel the brother of Joab and Zebadiah his son, Shamhuth, Ira the son of Ikkesh, Helez, Sibbecai, Abiezer, Maharai, Benaiah the Pirathonite, and Heldai (vv. 2–15).</a:t>
            </a:r>
          </a:p>
          <a:p>
            <a:pPr algn="l" marL="292608" indent="-201168">
              <a:lnSpc>
                <a:spcPct val="130000"/>
              </a:lnSpc>
              <a:buFont typeface="Arial"/>
              <a:buChar char="•"/>
            </a:pPr>
            <a:r>
              <a:rPr sz="2000" b="0">
                <a:solidFill>
                  <a:srgbClr val="1F2933"/>
                </a:solidFill>
                <a:latin typeface="Calibri"/>
                <a:ea typeface="Calibri"/>
                <a:cs typeface="Calibri"/>
              </a:rPr>
              <a:t>The princes of the tribes, among them Eliezer the son of Zichri, Hashabiah the son of Kemuel over the Levites, Zadok over the Aaronites, Elihu of Judah, Jaasiel the son of Abner, and Azareel of Dan (vv. 16–22).</a:t>
            </a:r>
          </a:p>
          <a:p>
            <a:pPr algn="l" marL="292608" indent="-201168">
              <a:lnSpc>
                <a:spcPct val="130000"/>
              </a:lnSpc>
              <a:buFont typeface="Arial"/>
              <a:buChar char="•"/>
            </a:pPr>
            <a:r>
              <a:rPr sz="2000" b="0">
                <a:solidFill>
                  <a:srgbClr val="1F2933"/>
                </a:solidFill>
                <a:latin typeface="Calibri"/>
                <a:ea typeface="Calibri"/>
                <a:cs typeface="Calibri"/>
              </a:rPr>
              <a:t>Joab the son of Zeruiah, who began the numbering but did not finish, and was general of the army (vv. 24, 34).</a:t>
            </a:r>
          </a:p>
          <a:p>
            <a:pPr algn="l" marL="292608" indent="-201168">
              <a:lnSpc>
                <a:spcPct val="130000"/>
              </a:lnSpc>
              <a:buFont typeface="Arial"/>
              <a:buChar char="•"/>
            </a:pPr>
            <a:r>
              <a:rPr sz="2000" b="0">
                <a:solidFill>
                  <a:srgbClr val="1F2933"/>
                </a:solidFill>
                <a:latin typeface="Calibri"/>
                <a:ea typeface="Calibri"/>
                <a:cs typeface="Calibri"/>
              </a:rPr>
              <a:t>The stewards of David’s substance: Azmaveth, Jehonathan, Ezri, Shimei the Ramathite, Zabdi, Baal-hanan, Joash, Shitrai, Shaphat, Obil the Ishmaelite, Jehdeiah, and Jaziz the Hagerite (vv. 25–31).</a:t>
            </a:r>
          </a:p>
          <a:p>
            <a:pPr algn="l" marL="292608" indent="-201168">
              <a:lnSpc>
                <a:spcPct val="130000"/>
              </a:lnSpc>
              <a:buFont typeface="Arial"/>
              <a:buChar char="•"/>
            </a:pPr>
            <a:r>
              <a:rPr sz="2000" b="0">
                <a:solidFill>
                  <a:srgbClr val="1F2933"/>
                </a:solidFill>
                <a:latin typeface="Calibri"/>
                <a:ea typeface="Calibri"/>
                <a:cs typeface="Calibri"/>
              </a:rPr>
              <a:t>The counsellors: Jonathan, David’s uncle; Jehiel the son of Hachmoni, with the king’s sons; Ahithophel; Hushai the Archite; Jehoiada the son of Benaiah; and Abiathar (vv. 32–34).</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bg>
      <p:bgPr>
        <a:solidFill>
          <a:srgbClr val="F7F4EE"/>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6601968"/>
            <a:ext cx="12191695" cy="256032"/>
          </a:xfrm>
          <a:prstGeom prst="rect">
            <a:avLst/>
          </a:prstGeom>
          <a:solidFill>
            <a:srgbClr val="2C24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463040" y="6601968"/>
            <a:ext cx="9235440" cy="256032"/>
          </a:xfrm>
          <a:prstGeom prst="rect">
            <a:avLst/>
          </a:prstGeom>
          <a:noFill/>
        </p:spPr>
        <p:txBody>
          <a:bodyPr wrap="none" lIns="40000" rIns="40000" tIns="20000" bIns="0"/>
          <a:lstStyle/>
          <a:p>
            <a:pPr algn="ctr"/>
            <a:r>
              <a:rPr sz="1100" b="0">
                <a:solidFill>
                  <a:srgbClr val="E8DFD0"/>
                </a:solidFill>
                <a:latin typeface="Calibri"/>
                <a:ea typeface="Calibri"/>
                <a:cs typeface="Calibri"/>
              </a:rPr>
              <a:t>1 Chron 27  ·  Army Chiefs; Officials      Memorize-the-Bible.com      All quotations are from the KJV for copyright reasons</a:t>
            </a:r>
          </a:p>
        </p:txBody>
      </p:sp>
      <p:sp>
        <p:nvSpPr>
          <p:cNvPr id="7" name="TextBox 6"/>
          <p:cNvSpPr txBox="1"/>
          <p:nvPr/>
        </p:nvSpPr>
        <p:spPr>
          <a:xfrm>
            <a:off x="411480" y="164592"/>
            <a:ext cx="11338560" cy="566928"/>
          </a:xfrm>
          <a:prstGeom prst="rect">
            <a:avLst/>
          </a:prstGeom>
          <a:noFill/>
        </p:spPr>
        <p:txBody>
          <a:bodyPr wrap="square"/>
          <a:lstStyle/>
          <a:p>
            <a:r>
              <a:rPr sz="2600" b="1">
                <a:solidFill>
                  <a:srgbClr val="1F2933"/>
                </a:solidFill>
                <a:latin typeface="Calibri"/>
                <a:ea typeface="Calibri"/>
                <a:cs typeface="Calibri"/>
              </a:rPr>
              <a:t>When are the Events in 1 Chron 27:</a:t>
            </a:r>
          </a:p>
        </p:txBody>
      </p:sp>
      <p:sp>
        <p:nvSpPr>
          <p:cNvPr id="8" name="Rectangle 7"/>
          <p:cNvSpPr/>
          <p:nvPr/>
        </p:nvSpPr>
        <p:spPr>
          <a:xfrm>
            <a:off x="411480" y="786384"/>
            <a:ext cx="2011680" cy="36576"/>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438912" y="960120"/>
            <a:ext cx="11292840" cy="5486400"/>
          </a:xfrm>
          <a:prstGeom prst="rect">
            <a:avLst/>
          </a:prstGeom>
          <a:noFill/>
        </p:spPr>
        <p:txBody>
          <a:bodyPr wrap="square" lIns="36576" rIns="36576" tIns="18288" bIns="18288"/>
          <a:lstStyle/>
          <a:p>
            <a:pPr algn="l" marL="292608" indent="-201168">
              <a:lnSpc>
                <a:spcPct val="120000"/>
              </a:lnSpc>
              <a:buFont typeface="Arial"/>
              <a:buChar char="•"/>
            </a:pPr>
            <a:r>
              <a:rPr sz="1800" b="0">
                <a:solidFill>
                  <a:srgbClr val="1F2933"/>
                </a:solidFill>
                <a:latin typeface="Calibri"/>
                <a:ea typeface="Calibri"/>
                <a:cs typeface="Calibri"/>
              </a:rPr>
              <a:t>Relative Chronology</a:t>
            </a:r>
          </a:p>
          <a:p>
            <a:pPr algn="l" lvl="1" marL="612647" indent="-201168">
              <a:lnSpc>
                <a:spcPct val="120000"/>
              </a:lnSpc>
              <a:buFont typeface="Arial"/>
              <a:buChar char="•"/>
            </a:pPr>
            <a:r>
              <a:rPr sz="1800" b="0">
                <a:solidFill>
                  <a:srgbClr val="1F2933"/>
                </a:solidFill>
                <a:latin typeface="Calibri"/>
                <a:ea typeface="Calibri"/>
                <a:cs typeface="Calibri"/>
              </a:rPr>
              <a:t>Placed in David’s last years, among the arrangements made after he “made Solomon his son king over Israel” (1 Chron 23:1) and before the assembly of 1 Chron 28:1.</a:t>
            </a:r>
          </a:p>
          <a:p>
            <a:pPr algn="l" lvl="1" marL="612647" indent="-201168">
              <a:lnSpc>
                <a:spcPct val="120000"/>
              </a:lnSpc>
              <a:buFont typeface="Arial"/>
              <a:buChar char="•"/>
            </a:pPr>
            <a:r>
              <a:rPr sz="1800" b="0">
                <a:solidFill>
                  <a:srgbClr val="1F2933"/>
                </a:solidFill>
                <a:latin typeface="Calibri"/>
                <a:ea typeface="Calibri"/>
                <a:cs typeface="Calibri"/>
              </a:rPr>
              <a:t>The list gathers men from across the reign: Asahel had died at Hebron (2 Sam 2:23), the unfinished census (vv. 23–24) came late in the reign (1 Chron 21), and Ahithophel had died in Absalom’s revolt, with Jehoiada and Abiathar “after Ahithophel” (v. 34; 2 Sam 17:23).</a:t>
            </a:r>
          </a:p>
          <a:p>
            <a:pPr algn="l" marL="292608" indent="-201168">
              <a:lnSpc>
                <a:spcPct val="120000"/>
              </a:lnSpc>
              <a:buFont typeface="Arial"/>
              <a:buChar char="•"/>
            </a:pPr>
            <a:r>
              <a:rPr sz="1800" b="0">
                <a:solidFill>
                  <a:srgbClr val="1F2933"/>
                </a:solidFill>
                <a:latin typeface="Calibri"/>
                <a:ea typeface="Calibri"/>
                <a:cs typeface="Calibri"/>
              </a:rPr>
              <a:t>Absolute Chronology</a:t>
            </a:r>
          </a:p>
          <a:p>
            <a:pPr algn="l" lvl="1" marL="612647" indent="-201168">
              <a:lnSpc>
                <a:spcPct val="120000"/>
              </a:lnSpc>
              <a:buFont typeface="Arial"/>
              <a:buChar char="•"/>
            </a:pPr>
            <a:r>
              <a:rPr sz="1800" b="0">
                <a:solidFill>
                  <a:srgbClr val="1F2933"/>
                </a:solidFill>
                <a:latin typeface="Calibri"/>
                <a:ea typeface="Calibri"/>
                <a:cs typeface="Calibri"/>
              </a:rPr>
              <a:t>1 Chron 27 has no row in the Chapter_Lookup sheet of Dean’s chronology file (2026_10_06 Bible Chronology summary), and the MB sheet’s “Date When Events Begin” is blank, so there is no MB date to compare.</a:t>
            </a:r>
          </a:p>
          <a:p>
            <a:pPr algn="l" lvl="1" marL="612647" indent="-201168">
              <a:lnSpc>
                <a:spcPct val="120000"/>
              </a:lnSpc>
              <a:buFont typeface="Arial"/>
              <a:buChar char="•"/>
            </a:pPr>
            <a:r>
              <a:rPr sz="1800" b="0">
                <a:solidFill>
                  <a:srgbClr val="1F2933"/>
                </a:solidFill>
                <a:latin typeface="Calibri"/>
                <a:ea typeface="Calibri"/>
                <a:cs typeface="Calibri"/>
              </a:rPr>
              <a:t>Nearest anchors in Dean’s chronology: 1 Chron 23 (David’s last days, Solomon made king) and 1 Chron 29 (death of David) are both at 970 BC (working). This chapter fits about 970 BC (working, derived).</a:t>
            </a:r>
          </a:p>
          <a:p>
            <a:pPr algn="l" lvl="1" marL="612647" indent="-201168">
              <a:lnSpc>
                <a:spcPct val="120000"/>
              </a:lnSpc>
              <a:buFont typeface="Arial"/>
              <a:buChar char="•"/>
            </a:pPr>
            <a:r>
              <a:rPr sz="1800" b="0">
                <a:solidFill>
                  <a:srgbClr val="1F2933"/>
                </a:solidFill>
                <a:latin typeface="Calibri"/>
                <a:ea typeface="Calibri"/>
                <a:cs typeface="Calibri"/>
              </a:rPr>
              <a:t>The census of vv. 23–24: 1 Chron 21 and 2 Sam 24 rows = 972–971 BC (working, lean late).</a:t>
            </a:r>
          </a:p>
          <a:p>
            <a:pPr algn="l" lvl="1" marL="612647" indent="-201168">
              <a:lnSpc>
                <a:spcPct val="120000"/>
              </a:lnSpc>
              <a:buFont typeface="Arial"/>
              <a:buChar char="•"/>
            </a:pPr>
            <a:r>
              <a:rPr sz="1800" b="0">
                <a:solidFill>
                  <a:srgbClr val="1F2933"/>
                </a:solidFill>
                <a:latin typeface="Calibri"/>
                <a:ea typeface="Calibri"/>
                <a:cs typeface="Calibri"/>
              </a:rPr>
              <a:t>Asahel’s death (v. 7; 2 Sam 2:23) falls in the Hebron years: the 2 Sam 2 row (which includes Abner and Joab at Gibeon) and the Ps 18 row give David king at Hebron in 1010 BC (stated in the Ps 18 row), and the 1 Chron 11 row gives David king over all Israel in 1003 BC (working).</a:t>
            </a:r>
          </a:p>
          <a:p>
            <a:pPr algn="l" lvl="1" marL="612647" indent="-201168">
              <a:lnSpc>
                <a:spcPct val="120000"/>
              </a:lnSpc>
              <a:buFont typeface="Arial"/>
              <a:buChar char="•"/>
            </a:pPr>
            <a:r>
              <a:rPr sz="1800" b="0">
                <a:solidFill>
                  <a:srgbClr val="1F2933"/>
                </a:solidFill>
                <a:latin typeface="Calibri"/>
                <a:ea typeface="Calibri"/>
                <a:cs typeface="Calibri"/>
              </a:rPr>
              <a:t>Ahithophel’s death (v. 34; 2 Sam 17:23): the 2 Sam 17 row puts Absalom’s revolt in 978 BC (working).</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bg>
      <p:bgPr>
        <a:solidFill>
          <a:srgbClr val="F7F4EE"/>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6601968"/>
            <a:ext cx="12191695" cy="256032"/>
          </a:xfrm>
          <a:prstGeom prst="rect">
            <a:avLst/>
          </a:prstGeom>
          <a:solidFill>
            <a:srgbClr val="2C24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463040" y="6601968"/>
            <a:ext cx="9235440" cy="256032"/>
          </a:xfrm>
          <a:prstGeom prst="rect">
            <a:avLst/>
          </a:prstGeom>
          <a:noFill/>
        </p:spPr>
        <p:txBody>
          <a:bodyPr wrap="none" lIns="40000" rIns="40000" tIns="20000" bIns="0"/>
          <a:lstStyle/>
          <a:p>
            <a:pPr algn="ctr"/>
            <a:r>
              <a:rPr sz="1100" b="0">
                <a:solidFill>
                  <a:srgbClr val="E8DFD0"/>
                </a:solidFill>
                <a:latin typeface="Calibri"/>
                <a:ea typeface="Calibri"/>
                <a:cs typeface="Calibri"/>
              </a:rPr>
              <a:t>1 Chron 27  ·  Army Chiefs; Officials      Memorize-the-Bible.com      All quotations are from the KJV for copyright reasons</a:t>
            </a:r>
          </a:p>
        </p:txBody>
      </p:sp>
      <p:sp>
        <p:nvSpPr>
          <p:cNvPr id="7" name="TextBox 6"/>
          <p:cNvSpPr txBox="1"/>
          <p:nvPr/>
        </p:nvSpPr>
        <p:spPr>
          <a:xfrm>
            <a:off x="411480" y="164592"/>
            <a:ext cx="11338560" cy="566928"/>
          </a:xfrm>
          <a:prstGeom prst="rect">
            <a:avLst/>
          </a:prstGeom>
          <a:noFill/>
        </p:spPr>
        <p:txBody>
          <a:bodyPr wrap="square"/>
          <a:lstStyle/>
          <a:p>
            <a:r>
              <a:rPr sz="2600" b="1">
                <a:solidFill>
                  <a:srgbClr val="1F2933"/>
                </a:solidFill>
                <a:latin typeface="Calibri"/>
                <a:ea typeface="Calibri"/>
                <a:cs typeface="Calibri"/>
              </a:rPr>
              <a:t>Where are the Events in 1 Chron 27:</a:t>
            </a:r>
          </a:p>
        </p:txBody>
      </p:sp>
      <p:sp>
        <p:nvSpPr>
          <p:cNvPr id="8" name="Rectangle 7"/>
          <p:cNvSpPr/>
          <p:nvPr/>
        </p:nvSpPr>
        <p:spPr>
          <a:xfrm>
            <a:off x="411480" y="786384"/>
            <a:ext cx="2011680" cy="36576"/>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438912" y="960120"/>
            <a:ext cx="11292840" cy="5486400"/>
          </a:xfrm>
          <a:prstGeom prst="rect">
            <a:avLst/>
          </a:prstGeom>
          <a:noFill/>
        </p:spPr>
        <p:txBody>
          <a:bodyPr wrap="square" lIns="36576" rIns="36576" tIns="18288" bIns="18288"/>
          <a:lstStyle/>
          <a:p>
            <a:pPr algn="l" marL="292608" indent="-201168">
              <a:lnSpc>
                <a:spcPct val="150000"/>
              </a:lnSpc>
              <a:buFont typeface="Arial"/>
              <a:buChar char="•"/>
            </a:pPr>
            <a:r>
              <a:rPr sz="2000" b="0">
                <a:solidFill>
                  <a:srgbClr val="1F2933"/>
                </a:solidFill>
                <a:latin typeface="Calibri"/>
                <a:ea typeface="Calibri"/>
                <a:cs typeface="Calibri"/>
              </a:rPr>
              <a:t>The kingdom of Israel, with the courses coming in and going out month by month before the king (v. 1).</a:t>
            </a:r>
          </a:p>
          <a:p>
            <a:pPr algn="l" marL="292608" indent="-201168">
              <a:lnSpc>
                <a:spcPct val="150000"/>
              </a:lnSpc>
              <a:buFont typeface="Arial"/>
              <a:buChar char="•"/>
            </a:pPr>
            <a:r>
              <a:rPr sz="2000" b="0">
                <a:solidFill>
                  <a:srgbClr val="1F2933"/>
                </a:solidFill>
                <a:latin typeface="Calibri"/>
                <a:ea typeface="Calibri"/>
                <a:cs typeface="Calibri"/>
              </a:rPr>
              <a:t>The tribal territories of Reuben, Simeon, Levi, Judah, Issachar, Zebulun, Naphtali, Ephraim, Manasseh west of the Jordan and “in Gilead,” Benjamin, and Dan (vv. 16–22).</a:t>
            </a:r>
          </a:p>
          <a:p>
            <a:pPr algn="l" marL="292608" indent="-201168">
              <a:lnSpc>
                <a:spcPct val="150000"/>
              </a:lnSpc>
              <a:buFont typeface="Arial"/>
              <a:buChar char="•"/>
            </a:pPr>
            <a:r>
              <a:rPr sz="2000" b="0">
                <a:solidFill>
                  <a:srgbClr val="1F2933"/>
                </a:solidFill>
                <a:latin typeface="Calibri"/>
                <a:ea typeface="Calibri"/>
                <a:cs typeface="Calibri"/>
              </a:rPr>
              <a:t>The king’s storehouses “in the fields, in the cities, and in the villages, and in the castles” (v. 25), with vineyards, wine cellars, and cellars of oil (vv. 27–28).</a:t>
            </a:r>
          </a:p>
          <a:p>
            <a:pPr algn="l" marL="292608" indent="-201168">
              <a:lnSpc>
                <a:spcPct val="150000"/>
              </a:lnSpc>
              <a:buFont typeface="Arial"/>
              <a:buChar char="•"/>
            </a:pPr>
            <a:r>
              <a:rPr sz="2000" b="0">
                <a:solidFill>
                  <a:srgbClr val="1F2933"/>
                </a:solidFill>
                <a:latin typeface="Calibri"/>
                <a:ea typeface="Calibri"/>
                <a:cs typeface="Calibri"/>
              </a:rPr>
              <a:t>“The low plains” (the Shephelah), with olive and sycomore trees (v. 28); Sharon, where herds fed, and the valleys (v. 29).</a:t>
            </a:r>
          </a:p>
          <a:p>
            <a:pPr algn="l" marL="292608" indent="-201168">
              <a:lnSpc>
                <a:spcPct val="150000"/>
              </a:lnSpc>
              <a:buFont typeface="Arial"/>
              <a:buChar char="•"/>
            </a:pPr>
            <a:r>
              <a:rPr sz="2000" b="0">
                <a:solidFill>
                  <a:srgbClr val="1F2933"/>
                </a:solidFill>
                <a:latin typeface="Calibri"/>
                <a:ea typeface="Calibri"/>
                <a:cs typeface="Calibri"/>
              </a:rPr>
              <a:t>Hometowns in the captains’ and stewards’ names, such as Tekoa (v. 9), Anathoth (v. 12), Netophah near Bethlehem (vv. 13, 15), Pirathon in Ephraim (v. 14), Ramah (v. 27), and Geder (v. 28).</a:t>
            </a:r>
          </a:p>
          <a:p>
            <a:pPr algn="l" marL="292608" indent="-201168">
              <a:lnSpc>
                <a:spcPct val="150000"/>
              </a:lnSpc>
              <a:buFont typeface="Arial"/>
              <a:buChar char="•"/>
            </a:pPr>
            <a:r>
              <a:rPr sz="2000" b="0">
                <a:solidFill>
                  <a:srgbClr val="1F2933"/>
                </a:solidFill>
                <a:latin typeface="Calibri"/>
                <a:ea typeface="Calibri"/>
                <a:cs typeface="Calibri"/>
              </a:rPr>
              <a:t>Jerusalem, the court where the counsellors stood about the king (vv. 32–34).</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 Chron 27 - Army Chiefs; Officials</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