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7F4EE"/>
        </a:solidFill>
        <a:effectLst/>
      </p:bgPr>
    </p:bg>
    <p:spTree>
      <p:nvGrpSpPr>
        <p:cNvPr id="1" name=""/>
        <p:cNvGrpSpPr/>
        <p:nvPr/>
      </p:nvGrpSpPr>
      <p:grpSpPr/>
      <p:sp>
        <p:nvSpPr>
          <p:cNvPr id="2" name="Rectangle 1"/>
          <p:cNvSpPr/>
          <p:nvPr/>
        </p:nvSpPr>
        <p:spPr>
          <a:xfrm>
            <a:off x="0" y="0"/>
            <a:ext cx="164592"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554480"/>
            <a:ext cx="10515600" cy="320040"/>
          </a:xfrm>
          <a:prstGeom prst="rect">
            <a:avLst/>
          </a:prstGeom>
          <a:noFill/>
        </p:spPr>
        <p:txBody>
          <a:bodyPr wrap="none">
            <a:spAutoFit/>
          </a:bodyPr>
          <a:lstStyle/>
          <a:p>
            <a:r>
              <a:rPr sz="1400" b="1">
                <a:solidFill>
                  <a:srgbClr val="8A6A3B"/>
                </a:solidFill>
                <a:latin typeface="Calibri"/>
                <a:ea typeface="Calibri"/>
                <a:cs typeface="Calibri"/>
              </a:rPr>
              <a:t>MEDIUM LENGTH SUMMARY</a:t>
            </a:r>
          </a:p>
        </p:txBody>
      </p:sp>
      <p:sp>
        <p:nvSpPr>
          <p:cNvPr id="4" name="TextBox 3"/>
          <p:cNvSpPr txBox="1"/>
          <p:nvPr/>
        </p:nvSpPr>
        <p:spPr>
          <a:xfrm>
            <a:off x="640080" y="1874519"/>
            <a:ext cx="10789920" cy="1005840"/>
          </a:xfrm>
          <a:prstGeom prst="rect">
            <a:avLst/>
          </a:prstGeom>
          <a:noFill/>
        </p:spPr>
        <p:txBody>
          <a:bodyPr wrap="square">
            <a:spAutoFit/>
          </a:bodyPr>
          <a:lstStyle/>
          <a:p>
            <a:pPr>
              <a:lnSpc>
                <a:spcPct val="100000"/>
              </a:lnSpc>
              <a:spcBef>
                <a:spcPts val="0"/>
              </a:spcBef>
              <a:spcAft>
                <a:spcPts val="0"/>
              </a:spcAft>
            </a:pPr>
            <a:r>
              <a:rPr sz="3000" b="1">
                <a:solidFill>
                  <a:srgbClr val="1F2933"/>
                </a:solidFill>
                <a:latin typeface="Calibri"/>
                <a:ea typeface="Calibri"/>
                <a:cs typeface="Calibri"/>
              </a:rPr>
              <a:t>1 Chron 25 - Musicians</a:t>
            </a:r>
          </a:p>
        </p:txBody>
      </p:sp>
      <p:sp>
        <p:nvSpPr>
          <p:cNvPr id="5" name="TextBox 4"/>
          <p:cNvSpPr txBox="1"/>
          <p:nvPr/>
        </p:nvSpPr>
        <p:spPr>
          <a:xfrm>
            <a:off x="640080" y="3017520"/>
            <a:ext cx="10607040" cy="2834640"/>
          </a:xfrm>
          <a:prstGeom prst="rect">
            <a:avLst/>
          </a:prstGeom>
          <a:noFill/>
        </p:spPr>
        <p:txBody>
          <a:bodyPr wrap="square">
            <a:spAutoFit/>
          </a:bodyPr>
          <a:lstStyle/>
          <a:p>
            <a:pPr>
              <a:lnSpc>
                <a:spcPct val="115000"/>
              </a:lnSpc>
              <a:spcBef>
                <a:spcPts val="0"/>
              </a:spcBef>
              <a:spcAft>
                <a:spcPts val="0"/>
              </a:spcAft>
            </a:pPr>
            <a:r>
              <a:rPr sz="1600" b="0">
                <a:solidFill>
                  <a:srgbClr val="52606D"/>
                </a:solidFill>
                <a:latin typeface="Calibri"/>
                <a:ea typeface="Calibri"/>
                <a:cs typeface="Calibri"/>
              </a:rPr>
              <a:t>PROTOTYPE PowerPoint slides for free download, fully editable, from Memorize-the-Bible.com</a:t>
            </a:r>
          </a:p>
          <a:p>
            <a:pPr>
              <a:lnSpc>
                <a:spcPct val="115000"/>
              </a:lnSpc>
              <a:spcBef>
                <a:spcPts val="0"/>
              </a:spcBef>
              <a:spcAft>
                <a:spcPts val="0"/>
              </a:spcAft>
            </a:pPr>
            <a:r>
              <a:rPr sz="1400" b="0">
                <a:solidFill>
                  <a:srgbClr val="52606D"/>
                </a:solidFill>
                <a:latin typeface="Calibri"/>
                <a:ea typeface="Calibri"/>
                <a:cs typeface="Calibri"/>
              </a:rPr>
              <a:t/>
            </a:r>
          </a:p>
          <a:p>
            <a:pPr>
              <a:lnSpc>
                <a:spcPct val="115000"/>
              </a:lnSpc>
              <a:spcBef>
                <a:spcPts val="0"/>
              </a:spcBef>
              <a:spcAft>
                <a:spcPts val="0"/>
              </a:spcAft>
            </a:pPr>
            <a:r>
              <a:rPr sz="1400" b="0">
                <a:solidFill>
                  <a:srgbClr val="52606D"/>
                </a:solidFill>
                <a:latin typeface="Calibri"/>
                <a:ea typeface="Calibri"/>
                <a:cs typeface="Calibri"/>
              </a:rPr>
              <a:t>These PowerPoint files have been created by Grok, an AI assistant built by xAI, under the direction of Dean Brown, the founder of the under-construction website called Memorize-the-Bible.com. They derive from a combination of Grok's own research under Dean's direction, from materials that Dean has developed over several years of prior research, and from ongoing research as the website is being prepared for a formal launch. You may freely download, modify, and freely use these slides as you see fit, but you must not sell them in any form and you must preserve this title slide including this note in full.</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Dean 480-character summary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David set apart for the service some of the sons of Asaph, Heman, and Jeduthun. To prophesy with lyres, harps, and cymbals. Their number trained in singing to YHWH was 288. Lots cast for their duties. 24 lots x 12 per lot = 288.</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Grok 120-word summary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a:lnSpc>
                <a:spcPct val="150000"/>
              </a:lnSpc>
              <a:spcBef>
                <a:spcPts val="0"/>
              </a:spcBef>
              <a:spcAft>
                <a:spcPts val="0"/>
              </a:spcAft>
            </a:pPr>
            <a:r>
              <a:rPr sz="2000" b="0">
                <a:solidFill>
                  <a:srgbClr val="1F2933"/>
                </a:solidFill>
                <a:latin typeface="Calibri"/>
                <a:ea typeface="Calibri"/>
                <a:cs typeface="Calibri"/>
              </a:rPr>
              <a:t>David and the leaders of the service set apart the sons of Asaph, Heman, and Jeduthun to prophesy with lyres, harps, and cymbals. Asaph had four sons, Jeduthun six, and Heman, the king’s seer, fourteen, for God gave Heman fourteen sons and three daughters. Each group served under its father’s direction in the song of the house of the LORD, according to the king’s order. With their brethren trained in the songs of the LORD, the skilled musicians numbered 288. They cast lots for their duties, small and great, teacher and student alike. The twenty-four lots fell in turn to Joseph, Gedaliah, Zaccur, and the rest, each heading a company of twelve.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Factual Summary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David and the captains of the host separated the sons of Asaph, Heman, and Jeduthun, “who should prophesy with harps, with psalteries, and with cymbals” (v. 1).</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Asaph’s sons were Zaccur, Joseph, Nethaniah, and Asarelah, who prophesied “according to the order of the king” (v. 2).</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Jeduthun’s “six” sons, Gedaliah, Zeri, Jeshaiah, Hashabiah, and Mattithiah, prophesied with a harp “to give thanks and to praise the LORD” (v. 3).</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Heman, “the king’s seer in the words of God,” had fourteen sons, Bukkiah through Mahazioth, and three daughters (vv. 4–5).</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All served under their fathers for song in the house of the LORD, by the king’s order to Asaph, Jeduthun, and Heman (v. 6).</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Those “instructed in the songs of the LORD,” all that were cunning, numbered 288 (v. 7).</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They cast lots, “as well the small as the great, the teacher as the scholar” (v. 8).</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Lots one to twenty-four fell to Joseph, Gedaliah, Zaccur, Izri, Nethaniah, Bukkiah, Jesharelah, Jeshaiah, Mattaniah, Shimei, Azareel, Hashabiah, Shubael, Mattithiah, Jeremoth, Hananiah, Joshbekashah, Hanani, Mallothi, Eliathah, Hothir, Giddalti, Mahazioth, and Romamti-ezer, each with his sons and brethren, twelve (vv. 9–31).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Parallel Passages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No other chapter records this assignment of the singers by lot, and no passage repeats its wording closely (MB Parallel Chapters: none).</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Quotations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None identified. 1 Chron 25 does not formally quote earlier Scripture, and no later passage clearly quotes it as such.</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25 - Nearby context</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23:5, 30 – four thousand Levites are to praise the LORD “with the instruments which I made,” standing every morning and evening to thank and praise.</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24 – the priests are divided by lot into twenty-four courses; the singers here are likewise arranged in twenty-four lots.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26:13 – the porters cast lots “as well the small as the great,” the same phrase as v. 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28:13, 21 – David gives Solomon the pattern for the courses of the priests and the Levites.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25 - Earlier appointments of the singers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6:31–47 – David sets Heman, Asaph, and Ethan over “the service of song” after the ark had rest, with their genealogies back to Levi.</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15:16–22 – the Levites appoint Heman, Asaph, and Ethan to sound cymbals, with others on psalteries and harps; Chenaniah instructs about the song “because he was skilful.”</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Chron 16:4–7, 37–42 – Asaph ministers before the ark in Jerusalem, while Heman and Jeduthun serve with trumpets and cymbals at the tabernacle in Gibeon.</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25 - Later use of these musicians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5:12–13 – at the temple dedication “the Levites which were the singers, all of them of Asaph, of Heman, of Jeduthun” praise with cymbals, psalteries, and harps.</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29:25–30 – Hezekiah sets the Levites with cymbals, psalteries, and harps “according to the commandment of David, and of Gad the king’s seer,” singing the words of David and of Asaph the seer.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Chron 35:15 – at Josiah’s Passover the sons of Asaph stand in their place “according to the commandment of David, and Asaph, and Heman, and Jeduthun the king’s seer.”</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Ezra 2:41; 3:10; Neh 12:46 – the children of Asaph return from exile and praise “after the ordinance of David,” remembering that “in the days of David and Asaph of old there were chief of the singers.”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25 - Psalm headings naming these musicians</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50; 73–83 – psalms “of Asaph.”</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39; 62; 77 – headings addressed “to Jeduthun.”</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88 – “Maschil of Heman the Ezrahite”; whether he is the Levite Heman of this chapter or the wise man of 1 Kgs 4:31 is debated.</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Other Related Chapters for 1 Chron 25 - Similar teaching</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1 Sam 10:5 – a company of prophets comes down with psaltery, tabret, pipe, and harp, “and they shall prophesy.”</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2 Kgs 3:15 – “bring me a minstrel”; as the minstrel played, the hand of the LORD came upon Elisha.</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Psa 150:3–5 – praise him with the psaltery and harp and upon the loud cymbals.</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Text and Translation Issues for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 – KJV “the captains of the host” is NASB “the commanders of the army” but ESV “the chiefs of the service,” taking the phrase as leaders of the Levites’ service rather than army officers.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 – KJV “harps … psalteries” are ESV and NASB “lyres … harps”; the instrument names do not line up one for one across translations.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1 – “prophesy” here describes inspired praise with music; compare v. 5, where Heman is “the king’s seer.”</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3 – the text says “six” but the Hebrew names only five; Shimei (the tenth lot, v. 17) is supplied in ESV from one Hebrew manuscript and the Greek.</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vv. 4, 23–31 – the last nine of Heman’s sons (Hananiah to Mahazioth) can be read in Hebrew as phrases of a short prayer, beginning “Be gracious to me, O LORD”; most translations keep them as names.</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5 – KJV “to lift up the horn” is ESV and NASB “to exalt him,” meaning God’s promise to raise up Heman, shown in his many children, rather than playing a horn.</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8 – KJV “ward against ward … the teacher as the scholar” is ESV “for their duties … teacher and pupil alike.”</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v. 9 – the first lot (Joseph) lacks the formula “he, his sons, and his brethren, twelve” that every other lot has; the total of 288 (24 × 12) assumes it.</a:t>
            </a:r>
          </a:p>
          <a:p>
            <a:pPr algn="l" marL="292608" indent="-201168">
              <a:lnSpc>
                <a:spcPct val="120000"/>
              </a:lnSpc>
              <a:spcBef>
                <a:spcPts val="0"/>
              </a:spcBef>
              <a:spcAft>
                <a:spcPts val="0"/>
              </a:spcAft>
              <a:buFont typeface="Arial"/>
              <a:buChar char="•"/>
            </a:pPr>
            <a:r>
              <a:rPr sz="1800" b="0">
                <a:solidFill>
                  <a:srgbClr val="1F2933"/>
                </a:solidFill>
                <a:latin typeface="Calibri"/>
                <a:ea typeface="Calibri"/>
                <a:cs typeface="Calibri"/>
              </a:rPr>
              <a:t>Name variants within the chapter: Izri (v. 11) = Zeri (v. 3); Jesharelah (v. 14) = Asarelah (v. 2); Azareel (v. 18) = Uzziel (v. 4); Shubael (v. 20) = Shebuel (v. 4); Jeremoth (v. 22) = Jerimoth (v. 4).</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The Main People in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David the king and the captains of the host, who set the musicians apart (vv. 1, 6).</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God, who gave Heman fourteen sons and three daughters (v. 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Asaph and his sons Zaccur, Joseph, Nethaniah, and Asarelah (v. 2).</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Jeduthun and his sons Gedaliah, Zeri, Jeshaiah, Hashabiah, and Mattithiah, with Shimei (vv. 3, 17).</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Heman, the king’s seer, and his sons Bukkiah, Mattaniah, Uzziel, Shebuel, Jerimoth, Hananiah, Hanani, Eliathah, Giddalti, Romamti-ezer, Joshbekashah, Mallothi, Hothir, and Mahazioth, plus three daughters (vv. 4–5).</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288 skilled singers, small and great, teacher and scholar, in twenty-four companies of twelve (vv. 7–31).</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When are the Events in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Relative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In David’s old age, as part of the organizing begun when he made Solomon king and gathered the leaders, priests, and Levites (1 Chron 23:1–2); it follows the priestly courses (1 Chron 24) and precedes the porters (1 Chron 26).</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After the ark came to rest in Jerusalem and Asaph, Heman, and Jeduthun were first appointed (1 Chron 6:31; 15–16).</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Before the temple was built; the singers serve at its dedication under Solomon (2 Chron 5:12–13).</a:t>
            </a:r>
          </a:p>
          <a:p>
            <a:pPr algn="l" marL="292608" indent="-201168">
              <a:lnSpc>
                <a:spcPct val="120000"/>
              </a:lnSpc>
              <a:spcBef>
                <a:spcPts val="0"/>
              </a:spcBef>
              <a:spcAft>
                <a:spcPts val="0"/>
              </a:spcAft>
              <a:buFont typeface="Arial"/>
              <a:buChar char="•"/>
            </a:pPr>
            <a:r>
              <a:rPr sz="2000" b="0">
                <a:solidFill>
                  <a:srgbClr val="1F2933"/>
                </a:solidFill>
                <a:latin typeface="Calibri"/>
                <a:ea typeface="Calibri"/>
                <a:cs typeface="Calibri"/>
              </a:rPr>
              <a:t>Absolute Chronology</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1 Chron 25 has no row in Chapter_Lookup (2026_10_06_Bible_Chronology_summary.xlsx), and the chapter gives no year.</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Derived from nearby rows: 1 Chron 23 = 970 BC (working; David’s deathbed, Solomon made king) and 1 Chron 29 = 970 BC (working; death of David, Solomon begins to reign). This chapter belongs to the same assembly, so about 970 BC (working, derived).</a:t>
            </a:r>
          </a:p>
          <a:p>
            <a:pPr lvl="1" algn="l" marL="612647" indent="-201168">
              <a:lnSpc>
                <a:spcPct val="120000"/>
              </a:lnSpc>
              <a:spcBef>
                <a:spcPts val="0"/>
              </a:spcBef>
              <a:spcAft>
                <a:spcPts val="0"/>
              </a:spcAft>
              <a:buFont typeface="Arial"/>
              <a:buChar char="•"/>
            </a:pPr>
            <a:r>
              <a:rPr sz="2000" b="0">
                <a:solidFill>
                  <a:srgbClr val="1F2933"/>
                </a:solidFill>
                <a:latin typeface="Calibri"/>
                <a:ea typeface="Calibri"/>
                <a:cs typeface="Calibri"/>
              </a:rPr>
              <a:t>The MB date for 1 Chron 25 is blank, so there is no conflict to flag.</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09728" cy="6858000"/>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64592"/>
            <a:ext cx="11338560" cy="566928"/>
          </a:xfrm>
          <a:prstGeom prst="rect">
            <a:avLst/>
          </a:prstGeom>
          <a:noFill/>
        </p:spPr>
        <p:txBody>
          <a:bodyPr wrap="square">
            <a:spAutoFit/>
          </a:bodyPr>
          <a:lstStyle/>
          <a:p>
            <a:r>
              <a:rPr sz="2600" b="1">
                <a:solidFill>
                  <a:srgbClr val="1F2933"/>
                </a:solidFill>
                <a:latin typeface="Calibri"/>
                <a:ea typeface="Calibri"/>
                <a:cs typeface="Calibri"/>
              </a:rPr>
              <a:t>Where are the Events in 1 Chron 25:</a:t>
            </a:r>
          </a:p>
        </p:txBody>
      </p:sp>
      <p:sp>
        <p:nvSpPr>
          <p:cNvPr id="4" name="Rectangle 3"/>
          <p:cNvSpPr/>
          <p:nvPr/>
        </p:nvSpPr>
        <p:spPr>
          <a:xfrm>
            <a:off x="411480" y="786384"/>
            <a:ext cx="2011680" cy="36576"/>
          </a:xfrm>
          <a:prstGeom prst="rect">
            <a:avLst/>
          </a:prstGeom>
          <a:solidFill>
            <a:srgbClr val="8A6A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38912" y="960120"/>
            <a:ext cx="11292840" cy="5486400"/>
          </a:xfrm>
          <a:prstGeom prst="rect">
            <a:avLst/>
          </a:prstGeom>
          <a:noFill/>
        </p:spPr>
        <p:txBody>
          <a:bodyPr wrap="square" lIns="36576" rIns="36576" tIns="18288" bIns="18288"/>
          <a:lstStyle/>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Jerusalem, before the king, where David and the leaders set the musicians apart and the lots were cast (vv. 1, 6, 8).</a:t>
            </a:r>
          </a:p>
          <a:p>
            <a:pPr algn="l" marL="292608" indent="-201168">
              <a:lnSpc>
                <a:spcPct val="150000"/>
              </a:lnSpc>
              <a:spcBef>
                <a:spcPts val="0"/>
              </a:spcBef>
              <a:spcAft>
                <a:spcPts val="0"/>
              </a:spcAft>
              <a:buFont typeface="Arial"/>
              <a:buChar char="•"/>
            </a:pPr>
            <a:r>
              <a:rPr sz="2000" b="0">
                <a:solidFill>
                  <a:srgbClr val="1F2933"/>
                </a:solidFill>
                <a:latin typeface="Calibri"/>
                <a:ea typeface="Calibri"/>
                <a:cs typeface="Calibri"/>
              </a:rPr>
              <a:t>“The house of the LORD,” the temple to be built, where the singers would serve (v. 6); earlier Asaph served before the ark in Jerusalem and Heman and Jeduthun at Gibeon (1 Chron 16:37–42).</a:t>
            </a:r>
          </a:p>
        </p:txBody>
      </p:sp>
      <p:sp>
        <p:nvSpPr>
          <p:cNvPr id="6" name="Rectangle 5"/>
          <p:cNvSpPr/>
          <p:nvPr/>
        </p:nvSpPr>
        <p:spPr>
          <a:xfrm>
            <a:off x="0" y="6601968"/>
            <a:ext cx="12191695" cy="256032"/>
          </a:xfrm>
          <a:prstGeom prst="rect">
            <a:avLst/>
          </a:prstGeom>
          <a:solidFill>
            <a:srgbClr val="2C24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463040" y="6601968"/>
            <a:ext cx="9235440" cy="256032"/>
          </a:xfrm>
          <a:prstGeom prst="rect">
            <a:avLst/>
          </a:prstGeom>
          <a:noFill/>
        </p:spPr>
        <p:txBody>
          <a:bodyPr wrap="none">
            <a:spAutoFit/>
          </a:bodyPr>
          <a:lstStyle/>
          <a:p>
            <a:pPr algn="ctr"/>
            <a:r>
              <a:rPr sz="1100" b="0">
                <a:solidFill>
                  <a:srgbClr val="E8DFD0"/>
                </a:solidFill>
                <a:latin typeface="Calibri"/>
                <a:ea typeface="Calibri"/>
                <a:cs typeface="Calibri"/>
              </a:rPr>
              <a:t>1 Chron 25  ·  Musicians      Memorize-the-Bible.com      All quotations are from the KJV for copyright reasons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363 - 1 Chron 25 -- Medium - PPT</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