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64592"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1554480"/>
            <a:ext cx="10515600" cy="320040"/>
          </a:xfrm>
          <a:prstGeom prst="rect">
            <a:avLst/>
          </a:prstGeom>
          <a:noFill/>
        </p:spPr>
        <p:txBody>
          <a:bodyPr wrap="none">
            <a:spAutoFit/>
          </a:bodyPr>
          <a:lstStyle/>
          <a:p>
            <a:r>
              <a:rPr sz="1400" b="1">
                <a:solidFill>
                  <a:srgbClr val="8A6A3B"/>
                </a:solidFill>
                <a:latin typeface="Calibri"/>
                <a:ea typeface="Calibri"/>
                <a:cs typeface="Calibri"/>
              </a:rPr>
              <a:t>MEDIUM LENGTH SUMMARY</a:t>
            </a:r>
          </a:p>
        </p:txBody>
      </p:sp>
      <p:sp>
        <p:nvSpPr>
          <p:cNvPr id="4" name="TextBox 3"/>
          <p:cNvSpPr txBox="1"/>
          <p:nvPr/>
        </p:nvSpPr>
        <p:spPr>
          <a:xfrm>
            <a:off x="640080" y="1874519"/>
            <a:ext cx="10789920" cy="1005840"/>
          </a:xfrm>
          <a:prstGeom prst="rect">
            <a:avLst/>
          </a:prstGeom>
          <a:noFill/>
        </p:spPr>
        <p:txBody>
          <a:bodyPr wrap="square">
            <a:spAutoFit/>
          </a:bodyPr>
          <a:lstStyle/>
          <a:p>
            <a:pPr>
              <a:lnSpc>
                <a:spcPct val="100000"/>
              </a:lnSpc>
              <a:spcBef>
                <a:spcPts val="0"/>
              </a:spcBef>
              <a:spcAft>
                <a:spcPts val="0"/>
              </a:spcAft>
            </a:pPr>
            <a:r>
              <a:rPr sz="3000" b="1">
                <a:solidFill>
                  <a:srgbClr val="1F2933"/>
                </a:solidFill>
                <a:latin typeface="Calibri"/>
                <a:ea typeface="Calibri"/>
                <a:cs typeface="Calibri"/>
              </a:rPr>
              <a:t>1 Chron 24 - Priest Divisions; Levites</a:t>
            </a:r>
          </a:p>
        </p:txBody>
      </p:sp>
      <p:sp>
        <p:nvSpPr>
          <p:cNvPr id="5" name="TextBox 4"/>
          <p:cNvSpPr txBox="1"/>
          <p:nvPr/>
        </p:nvSpPr>
        <p:spPr>
          <a:xfrm>
            <a:off x="640080" y="3017520"/>
            <a:ext cx="10607040" cy="2834640"/>
          </a:xfrm>
          <a:prstGeom prst="rect">
            <a:avLst/>
          </a:prstGeom>
          <a:noFill/>
        </p:spPr>
        <p:txBody>
          <a:bodyPr wrap="square">
            <a:spAutoFit/>
          </a:bodyPr>
          <a:lstStyle/>
          <a:p>
            <a:pPr>
              <a:lnSpc>
                <a:spcPct val="115000"/>
              </a:lnSpc>
              <a:spcBef>
                <a:spcPts val="0"/>
              </a:spcBef>
              <a:spcAft>
                <a:spcPts val="0"/>
              </a:spcAft>
            </a:pPr>
            <a:r>
              <a:rPr sz="1600" b="0">
                <a:solidFill>
                  <a:srgbClr val="52606D"/>
                </a:solidFill>
                <a:latin typeface="Calibri"/>
                <a:ea typeface="Calibri"/>
                <a:cs typeface="Calibri"/>
              </a:rPr>
              <a:t>PROTOTYPE PowerPoint slides for free download, fully editable, from Memorize-the-Bible.com</a:t>
            </a:r>
          </a:p>
          <a:p>
            <a:pPr>
              <a:lnSpc>
                <a:spcPct val="115000"/>
              </a:lnSpc>
              <a:spcBef>
                <a:spcPts val="0"/>
              </a:spcBef>
              <a:spcAft>
                <a:spcPts val="0"/>
              </a:spcAft>
            </a:pPr>
            <a:r>
              <a:rPr sz="1400" b="0">
                <a:solidFill>
                  <a:srgbClr val="52606D"/>
                </a:solidFill>
                <a:latin typeface="Calibri"/>
                <a:ea typeface="Calibri"/>
                <a:cs typeface="Calibri"/>
              </a:rPr>
              <a:t/>
            </a:r>
          </a:p>
          <a:p>
            <a:pPr>
              <a:lnSpc>
                <a:spcPct val="115000"/>
              </a:lnSpc>
              <a:spcBef>
                <a:spcPts val="0"/>
              </a:spcBef>
              <a:spcAft>
                <a:spcPts val="0"/>
              </a:spcAft>
            </a:pPr>
            <a:r>
              <a:rPr sz="1400" b="0">
                <a:solidFill>
                  <a:srgbClr val="52606D"/>
                </a:solidFill>
                <a:latin typeface="Calibri"/>
                <a:ea typeface="Calibri"/>
                <a:cs typeface="Calibri"/>
              </a:rPr>
              <a:t>These PowerPoint files have been created by Grok, an AI assistant built by xAI, under the direction of Dean Brown, the founder of the under-construction website called Memorize-the-Bible.com. They derive from a combination of Grok's own research under Dean's direction, from materials that Dean has developed over several years of prior research, and from ongoing research as the website is being prepared for a formal launch. You may freely download, modify, and freely use these slides as you see fit, but you must not sell them in any form and you must preserve this title slide including this note in full.</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24  ·  Priest Divisions; Levites      Memorize-the-Bible.com      All quotations are from the KJV for copyright reasons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Dean 480-character summary for 1 Chron 24: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a:lnSpc>
                <a:spcPct val="150000"/>
              </a:lnSpc>
              <a:spcBef>
                <a:spcPts val="0"/>
              </a:spcBef>
              <a:spcAft>
                <a:spcPts val="0"/>
              </a:spcAft>
            </a:pPr>
            <a:r>
              <a:rPr sz="2000" b="0">
                <a:solidFill>
                  <a:srgbClr val="1F2933"/>
                </a:solidFill>
                <a:latin typeface="Calibri"/>
                <a:ea typeface="Calibri"/>
                <a:cs typeface="Calibri"/>
              </a:rPr>
              <a:t>Divisions of the Levites. Done by David, with Zadok (of sons of Eleazar) &amp; Ahimelech (of sons of Ithamar). More chief men were from Eleazar than Ithamar, so 16 heads of households of Eleazar, 8 from Ithamar. Divided by lot. Notable: 8th lot for Abijah. List of others of the sons of Levi.</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24  ·  Priest Divisions; Levites      Memorize-the-Bible.com      All quotations are from the KJV for copyright reasons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Grok 120-word summary for 1 Chron 24: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a:lnSpc>
                <a:spcPct val="150000"/>
              </a:lnSpc>
              <a:spcBef>
                <a:spcPts val="0"/>
              </a:spcBef>
              <a:spcAft>
                <a:spcPts val="0"/>
              </a:spcAft>
            </a:pPr>
            <a:r>
              <a:rPr sz="2000" b="0">
                <a:solidFill>
                  <a:srgbClr val="1F2933"/>
                </a:solidFill>
                <a:latin typeface="Calibri"/>
                <a:ea typeface="Calibri"/>
                <a:cs typeface="Calibri"/>
              </a:rPr>
              <a:t>The chapter sets out the priestly divisions David arranged. Aaron’s sons Nadab and Abihu died childless before their father, so the priesthood passed through Eleazar and Ithamar. With Zadok of Eleazar’s line and Ahimelech of Ithamar’s, David divided the priests into twenty-four courses: sixteen chief houses from Eleazar and eight from Ithamar, because Eleazar had more leading men. The order was fixed by lot, impartially, since both lines had officers of the sanctuary, and the scribe Shemaiah recorded it before the king and the leaders. The eighth lot fell to Abijah. A list of the remaining Levite family heads follows, and they too cast lots, the head of a house and his younger brother alike.</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24  ·  Priest Divisions; Levites      Memorize-the-Bible.com      All quotations are from the KJV for copyright reasons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Factual Summary for 1 Chron 24: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Aaron’s sons were Nadab, Abihu, Eleazar, and Ithamar; Nadab and Abihu “died before their father, and had no children,” so Eleazar and Ithamar served as priests (vv. 1–2).</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David divided them with Zadok of Eleazar and Ahimelech of Ithamar; Eleazar had sixteen chief men, Ithamar eight (vv. 3–4).</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They were “divided by lot,” for both lines had governors of the sanctuary (v. 5).</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Shemaiah the scribe, a Levite, wrote them before the king, the princes, Zadok, and Ahimelech the son of Abiathar (v. 6).</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Lots one to twenty-four fell to Jehoiarib, Jedaiah, Harim, Seorim, Malchijah, Mijamin, Hakkoz, Abijah, Jeshua, Shecaniah, Eliashib, Jakim, Huppah, Jeshebeab, Bilgah, Immer, Hezir, Aphses, Pethahiah, Jehezekel, Jachin, Gamul, Delaiah, and Maaziah (vv. 7–18).</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This was their order of service in the house of the LORD, “as the LORD God of Israel had commanded” Aaron (v. 19).</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The rest of the Levites are listed by houses of Amram, Izhar, Hebron, Uzziel, and Merari (vv. 20–30).</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They too “cast lots over against their brethren the sons of Aaron” before David, Zadok, and Ahimelech, “the principal fathers over against their younger brethren” (v. 31).</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24  ·  Priest Divisions; Levites      Memorize-the-Bible.com      All quotations are from the KJV for copyright reasons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Parallel Passages for 1 Chron 24: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Num 3:2–4 – close wording to vv. 1–2: the sons of Aaron, Nadab and Abihu dying “before the LORD” with “no children,” and Eleazar and Ithamar ministering “in the priest’s office.”</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Chron 23:12–23 – the same Levite families listed again in vv. 20–30, with nearly identical wording for the sons of Hebron (23:19 // 24:23) and of Uzziel and Merari (23:20–23 // 24:24–30).</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Beyond MB: the MB sheet lists Parallel Chapters for 1 Chron 24 as “none”; both close-wording parallels above go beyond MB.</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24  ·  Priest Divisions; Levites      Memorize-the-Bible.com      All quotations are from the KJV for copyright reasons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Quotations for 1 Chron 24: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None identified. 1 Chron 24 does not formally quote earlier Scripture, and no later passage clearly quotes it as such.</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24  ·  Priest Divisions; Levites      Memorize-the-Bible.com      All quotations are from the KJV for copyright reasons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1 Chron 24 - Nearby context</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Chron 23 – David, old, makes Solomon king, numbers the Levites, and divides them by Gershon, Kohath, and Merari; 1 Chron 24 continues the same organizing.</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Chron 25 – the singers are likewise assigned by lot in twenty-four courses, “as well the small as the great” (25:8).</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Chron 26 – the porters (gatekeepers) cast lots “as well the small as the great” (26:13).</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Chron 28:13, 21 – David gives Solomon the pattern “for the courses of the priests and the Levites.”</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24  ·  Priest Divisions; Levites      Memorize-the-Bible.com      All quotations are from the KJV for copyright reasons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1 Chron 24 - Possible Backgrounds</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Lev 10:1–2 – Nadab and Abihu offer “strange fire” and die before the LORD; background to v. 2.</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Exod 28:1; Num 3:10 – Aaron and his sons set apart for the priest’s office.</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Sam 22:20; 2 Sam 8:17 – Abiathar escapes Saul’s slaughter of the priests at Nob; later “Ahimelech the son of Abiathar” serves with Zadok, as in v. 6.</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24  ·  Priest Divisions; Levites      Memorize-the-Bible.com      All quotations are from the KJV for copyright reasons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1 Chron 24 - Later use of these courses</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2 Chron 8:14 – Solomon appoints “the courses of the priests to their service” according to David’s order; see also 2 Chron 23:8; 31:2; 35:4.</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Chron 9:10–13; Ezra 2:36–39; Neh 12:1–21 – several course names (Jedaiah, Jehoiarib, Jachin, Harim, Immer, Malchijah, Abijah, Bilgah) reappear among the priests after the exile.</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Ezra 2:61–62; Neh 7:63–64 – the children of Koz (Hakkoz, v. 10) cannot find their register and are put from the priesthood.</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Luke 1:5, 8–9 – Zacharias, “of the course of Abia,” executes “the priest’s office before God in the order of his course,” and his lot is to burn incense.</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24  ·  Priest Divisions; Levites      Memorize-the-Bible.com      All quotations are from the KJV for copyright reasons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1 Chron 24 - Similar teaching</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Prov 16:33 – “The lot is cast into the lap; but the whole disposing thereof is of the LORD”; compare vv. 5, 7, 31.</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Josh 18:10; Acts 1:26 – lots cast before the LORD to divide the land and to choose Matthias.</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24  ·  Priest Divisions; Levites      Memorize-the-Bible.com      All quotations are from the KJV for copyright reasons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1 Chron 24 - Inverted / contrasting parallels</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Sam 2:30–36; 1 Kgs 2:26–27 – Eli’s house is told it will lose the priesthood, and Solomon thrusts out Abiathar, leaving Zadok’s line of Eleazar; compare the two lines serving side by side here (vv. 3, 6, 31).</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24  ·  Priest Divisions; Levites      Memorize-the-Bible.com      All quotations are from the KJV for copyright reasons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Text and Translation Issues for 1 Chron 24 (1 of 2):</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 5 – KJV “governors of the sanctuary, and governors of the house of God” is ESV “officers of the sanctuary and officers of God”; the lot was used because both lines held such leaders.</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 6 – Ahimelech is called “the son of Abiathar,” while 1 Sam 22:20 calls Abiathar the son of Ahimelech; this Ahimelech may be a grandson named for his grandfather (so 2 Sam 8:17), or the names may be transposed.</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 6 – the Hebrew repeats the word “taken” for Eleazar, which some read as two houses taken for Eleazar for each one for Ithamar, matching the sixteen-to-eight ratio; KJV, ESV, and NASB read “one … for Eleazar, and one … for Ithamar.”</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 10 – Abijah is the Greek “Abia” of Luke 1:5.</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 15 – KJV “Aphses” is ESV and NASB “Happizzez.”</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24  ·  Priest Divisions; Levites      Memorize-the-Bible.com      All quotations are from the KJV for copyright reasons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Text and Translation Issues for 1 Chron 24 (2 of 2):</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 16 – KJV “Jehezekel” is ESV “Jehezkel.”</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 20 – Shubael is “Shebuel” in 1 Chron 23:16; v. 22 Shelomoth is “Shelomith” in 23:18.</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 23 – the Hebrew lacks “of Hebron” and reads only “and the sons of”; KJV, ESV, and NASB supply “Hebron” from 23:19.</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vv. 26–27 – Jaaziah appears only here as a son of Merari, and “Beno” is the Hebrew for “his son,” so the line may be read “of Jaaziah his son”; the text is difficult.</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 31 – KJV “the principal fathers over against their younger brethren” is ESV “the head of each father’s house and his younger brother alike,” that is, lots cast without regard to seniority.</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24  ·  Priest Divisions; Levites      Memorize-the-Bible.com      All quotations are from the KJV for copyright reasons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The Main People in 1 Chron 24: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LORD God of Israel, who commanded Aaron the order of service (v. 19).</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Aaron and his sons Nadab, Abihu, Eleazar, and Ithamar (vv. 1–2).</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David the king, who distributed the priests (vv. 3, 31).</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Zadok the priest of Eleazar’s line, and Ahimelech the son of Abiathar of Ithamar’s line (vv. 3, 6, 31).</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Shemaiah the son of Nethaneel the scribe, a Levite, who recorded the lots (v. 6).</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princes and the chief of the fathers of the priests and Levites, as witnesses (vv. 6, 31).</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twenty-four heads of the priestly courses, from Jehoiarib to Maaziah, including Abijah (vv. 7–18).</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rest of the Levite heads: Shubael and Jehdeiah; Isshiah; Shelomoth and Jahath; Jeriah, Amariah, Jahaziel, and Jekameam; Michah, Shamir, Isshiah, and Zechariah; Mahli, Mushi, Jaaziah, Beno, Shoham, Zaccur, Ibri, Eleazar, Kish, Jerahmeel, Mahli, Eder, and Jerimoth (vv. 20–30).</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24  ·  Priest Divisions; Levites      Memorize-the-Bible.com      All quotations are from the KJV for copyright reasons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When are the Events in 1 Chron 24: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30000"/>
              </a:lnSpc>
              <a:spcBef>
                <a:spcPts val="0"/>
              </a:spcBef>
              <a:spcAft>
                <a:spcPts val="0"/>
              </a:spcAft>
              <a:buFont typeface="Arial"/>
              <a:buChar char="•"/>
            </a:pPr>
            <a:r>
              <a:rPr sz="2000" b="0">
                <a:solidFill>
                  <a:srgbClr val="1F2933"/>
                </a:solidFill>
                <a:latin typeface="Calibri"/>
                <a:ea typeface="Calibri"/>
                <a:cs typeface="Calibri"/>
              </a:rPr>
              <a:t>Relative Chronology</a:t>
            </a:r>
          </a:p>
          <a:p>
            <a:pPr lvl="1" algn="l" marL="612647" indent="-201168">
              <a:lnSpc>
                <a:spcPct val="130000"/>
              </a:lnSpc>
              <a:spcBef>
                <a:spcPts val="0"/>
              </a:spcBef>
              <a:spcAft>
                <a:spcPts val="0"/>
              </a:spcAft>
              <a:buFont typeface="Arial"/>
              <a:buChar char="•"/>
            </a:pPr>
            <a:r>
              <a:rPr sz="2000" b="0">
                <a:solidFill>
                  <a:srgbClr val="1F2933"/>
                </a:solidFill>
                <a:latin typeface="Calibri"/>
                <a:ea typeface="Calibri"/>
                <a:cs typeface="Calibri"/>
              </a:rPr>
              <a:t>In David’s old age, when he made Solomon king and gathered the princes, priests, and Levites (1 Chron 23:1–2); the organizing of 1 Chron 23 continues here and in 1 Chron 25–26.</a:t>
            </a:r>
          </a:p>
          <a:p>
            <a:pPr lvl="1" algn="l" marL="612647" indent="-201168">
              <a:lnSpc>
                <a:spcPct val="130000"/>
              </a:lnSpc>
              <a:spcBef>
                <a:spcPts val="0"/>
              </a:spcBef>
              <a:spcAft>
                <a:spcPts val="0"/>
              </a:spcAft>
              <a:buFont typeface="Arial"/>
              <a:buChar char="•"/>
            </a:pPr>
            <a:r>
              <a:rPr sz="2000" b="0">
                <a:solidFill>
                  <a:srgbClr val="1F2933"/>
                </a:solidFill>
                <a:latin typeface="Calibri"/>
                <a:ea typeface="Calibri"/>
                <a:cs typeface="Calibri"/>
              </a:rPr>
              <a:t>While Zadok and the house of Abiathar still served together, before Solomon removed Abiathar (1 Kgs 2:26–27).</a:t>
            </a:r>
          </a:p>
          <a:p>
            <a:pPr lvl="1" algn="l" marL="612647" indent="-201168">
              <a:lnSpc>
                <a:spcPct val="130000"/>
              </a:lnSpc>
              <a:spcBef>
                <a:spcPts val="0"/>
              </a:spcBef>
              <a:spcAft>
                <a:spcPts val="0"/>
              </a:spcAft>
              <a:buFont typeface="Arial"/>
              <a:buChar char="•"/>
            </a:pPr>
            <a:r>
              <a:rPr sz="2000" b="0">
                <a:solidFill>
                  <a:srgbClr val="1F2933"/>
                </a:solidFill>
                <a:latin typeface="Calibri"/>
                <a:ea typeface="Calibri"/>
                <a:cs typeface="Calibri"/>
              </a:rPr>
              <a:t>Before the temple was built; Solomon puts these courses into service there (2 Chron 8:14).</a:t>
            </a:r>
          </a:p>
          <a:p>
            <a:pPr algn="l" marL="292608" indent="-201168">
              <a:lnSpc>
                <a:spcPct val="130000"/>
              </a:lnSpc>
              <a:spcBef>
                <a:spcPts val="0"/>
              </a:spcBef>
              <a:spcAft>
                <a:spcPts val="0"/>
              </a:spcAft>
              <a:buFont typeface="Arial"/>
              <a:buChar char="•"/>
            </a:pPr>
            <a:r>
              <a:rPr sz="2000" b="0">
                <a:solidFill>
                  <a:srgbClr val="1F2933"/>
                </a:solidFill>
                <a:latin typeface="Calibri"/>
                <a:ea typeface="Calibri"/>
                <a:cs typeface="Calibri"/>
              </a:rPr>
              <a:t>Absolute Chronology</a:t>
            </a:r>
          </a:p>
          <a:p>
            <a:pPr lvl="1" algn="l" marL="612647" indent="-201168">
              <a:lnSpc>
                <a:spcPct val="130000"/>
              </a:lnSpc>
              <a:spcBef>
                <a:spcPts val="0"/>
              </a:spcBef>
              <a:spcAft>
                <a:spcPts val="0"/>
              </a:spcAft>
              <a:buFont typeface="Arial"/>
              <a:buChar char="•"/>
            </a:pPr>
            <a:r>
              <a:rPr sz="2000" b="0">
                <a:solidFill>
                  <a:srgbClr val="1F2933"/>
                </a:solidFill>
                <a:latin typeface="Calibri"/>
                <a:ea typeface="Calibri"/>
                <a:cs typeface="Calibri"/>
              </a:rPr>
              <a:t>1 Chron 24 has no row in Chapter_Lookup (2026_10_06_Bible_Chronology_summary.xlsx), and the chapter gives no year.</a:t>
            </a:r>
          </a:p>
          <a:p>
            <a:pPr lvl="1" algn="l" marL="612647" indent="-201168">
              <a:lnSpc>
                <a:spcPct val="130000"/>
              </a:lnSpc>
              <a:spcBef>
                <a:spcPts val="0"/>
              </a:spcBef>
              <a:spcAft>
                <a:spcPts val="0"/>
              </a:spcAft>
              <a:buFont typeface="Arial"/>
              <a:buChar char="•"/>
            </a:pPr>
            <a:r>
              <a:rPr sz="2000" b="0">
                <a:solidFill>
                  <a:srgbClr val="1F2933"/>
                </a:solidFill>
                <a:latin typeface="Calibri"/>
                <a:ea typeface="Calibri"/>
                <a:cs typeface="Calibri"/>
              </a:rPr>
              <a:t>Derived from nearby rows: 1 Chron 23 = 970 BC (working; David’s deathbed, Solomon made king) and 1 Chron 29 = 970 BC (working; death of David, Solomon begins to reign). This chapter belongs to the same assembly, so about 970 BC (working, derived).</a:t>
            </a:r>
          </a:p>
          <a:p>
            <a:pPr lvl="1" algn="l" marL="612647" indent="-201168">
              <a:lnSpc>
                <a:spcPct val="130000"/>
              </a:lnSpc>
              <a:spcBef>
                <a:spcPts val="0"/>
              </a:spcBef>
              <a:spcAft>
                <a:spcPts val="0"/>
              </a:spcAft>
              <a:buFont typeface="Arial"/>
              <a:buChar char="•"/>
            </a:pPr>
            <a:r>
              <a:rPr sz="2000" b="0">
                <a:solidFill>
                  <a:srgbClr val="1F2933"/>
                </a:solidFill>
                <a:latin typeface="Calibri"/>
                <a:ea typeface="Calibri"/>
                <a:cs typeface="Calibri"/>
              </a:rPr>
              <a:t>The MB date for 1 Chron 24 is blank, so there is no conflict to flag.</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24  ·  Priest Divisions; Levites      Memorize-the-Bible.com      All quotations are from the KJV for copyright reasons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Where are the Events in 1 Chron 24: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Jerusalem, “in the presence of David the king,” where the lots were cast and recorded (vv. 6, 31).</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sanctuary and “the house of the LORD,” the temple to be built, where the courses would serve (vv. 5, 19).</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24  ·  Priest Divisions; Levites      Memorize-the-Bible.com      All quotations are from the KJV for copyright reasons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362 - 1 Chron 24 -- Medium - PPT</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