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1554480"/>
            <a:ext cx="10515600" cy="320040"/>
          </a:xfrm>
          <a:prstGeom prst="rect">
            <a:avLst/>
          </a:prstGeom>
          <a:noFill/>
        </p:spPr>
        <p:txBody>
          <a:bodyPr wrap="none">
            <a:spAutoFit/>
          </a:bodyPr>
          <a:lstStyle/>
          <a:p>
            <a:r>
              <a:rPr sz="1400" b="1">
                <a:solidFill>
                  <a:srgbClr val="8A6A3B"/>
                </a:solidFill>
                <a:latin typeface="Calibri"/>
                <a:ea typeface="Calibri"/>
                <a:cs typeface="Calibri"/>
              </a:rPr>
              <a:t>MEDIUM LENGTH SUMMARY</a:t>
            </a:r>
          </a:p>
        </p:txBody>
      </p:sp>
      <p:sp>
        <p:nvSpPr>
          <p:cNvPr id="4" name="TextBox 3"/>
          <p:cNvSpPr txBox="1"/>
          <p:nvPr/>
        </p:nvSpPr>
        <p:spPr>
          <a:xfrm>
            <a:off x="640080" y="1874519"/>
            <a:ext cx="10789920" cy="1005840"/>
          </a:xfrm>
          <a:prstGeom prst="rect">
            <a:avLst/>
          </a:prstGeom>
          <a:noFill/>
        </p:spPr>
        <p:txBody>
          <a:bodyPr wrap="square">
            <a:spAutoFit/>
          </a:bodyPr>
          <a:lstStyle/>
          <a:p>
            <a:pPr>
              <a:lnSpc>
                <a:spcPct val="100000"/>
              </a:lnSpc>
              <a:spcBef>
                <a:spcPts val="0"/>
              </a:spcBef>
              <a:spcAft>
                <a:spcPts val="0"/>
              </a:spcAft>
            </a:pPr>
            <a:r>
              <a:rPr sz="3000" b="1">
                <a:solidFill>
                  <a:srgbClr val="1F2933"/>
                </a:solidFill>
                <a:latin typeface="Calibri"/>
                <a:ea typeface="Calibri"/>
                <a:cs typeface="Calibri"/>
              </a:rPr>
              <a:t>Phil 4 - Think on These Things</a:t>
            </a:r>
          </a:p>
        </p:txBody>
      </p:sp>
      <p:sp>
        <p:nvSpPr>
          <p:cNvPr id="5" name="TextBox 4"/>
          <p:cNvSpPr txBox="1"/>
          <p:nvPr/>
        </p:nvSpPr>
        <p:spPr>
          <a:xfrm>
            <a:off x="640080" y="3017520"/>
            <a:ext cx="10607040" cy="2834640"/>
          </a:xfrm>
          <a:prstGeom prst="rect">
            <a:avLst/>
          </a:prstGeom>
          <a:noFill/>
        </p:spPr>
        <p:txBody>
          <a:bodyPr wrap="square">
            <a:spAutoFit/>
          </a:bodyPr>
          <a:lstStyle/>
          <a:p>
            <a:pPr>
              <a:lnSpc>
                <a:spcPct val="115000"/>
              </a:lnSpc>
              <a:spcBef>
                <a:spcPts val="0"/>
              </a:spcBef>
              <a:spcAft>
                <a:spcPts val="0"/>
              </a:spcAft>
            </a:pPr>
            <a:r>
              <a:rPr sz="1600" b="0">
                <a:solidFill>
                  <a:srgbClr val="52606D"/>
                </a:solidFill>
                <a:latin typeface="Calibri"/>
                <a:ea typeface="Calibri"/>
                <a:cs typeface="Calibri"/>
              </a:rPr>
              <a:t>PROTOTYPE PowerPoint slides for free download, fully editable, from Memorize-the-Bible.com</a:t>
            </a:r>
          </a:p>
          <a:p>
            <a:pPr>
              <a:lnSpc>
                <a:spcPct val="115000"/>
              </a:lnSpc>
              <a:spcBef>
                <a:spcPts val="0"/>
              </a:spcBef>
              <a:spcAft>
                <a:spcPts val="0"/>
              </a:spcAft>
            </a:pPr>
            <a:r>
              <a:rPr sz="1400" b="0">
                <a:solidFill>
                  <a:srgbClr val="52606D"/>
                </a:solidFill>
                <a:latin typeface="Calibri"/>
                <a:ea typeface="Calibri"/>
                <a:cs typeface="Calibri"/>
              </a:rPr>
              <a:t/>
            </a:r>
          </a:p>
          <a:p>
            <a:pPr>
              <a:lnSpc>
                <a:spcPct val="115000"/>
              </a:lnSpc>
              <a:spcBef>
                <a:spcPts val="0"/>
              </a:spcBef>
              <a:spcAft>
                <a:spcPts val="0"/>
              </a:spcAft>
            </a:pPr>
            <a:r>
              <a:rPr sz="1400" b="0">
                <a:solidFill>
                  <a:srgbClr val="52606D"/>
                </a:solidFill>
                <a:latin typeface="Calibri"/>
                <a:ea typeface="Calibri"/>
                <a:cs typeface="Calibri"/>
              </a:rPr>
              <a:t>These PowerPoint files have been created by Grok, an AI assistant built by xAI, under the direction of Dean Brown, the founder of the under-construction website called Memorize-the-Bible.com. They derive from a combination of Grok's own research under Dean's direction, from materials that Dean has developed over several years of prior research, and from ongoing research as the website is being prepared for a formal launch. You may freely download, modify, and freely use these slides as you see fit, but you must not sell them in any form and you must preserve this title slide including this note in full.</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Dean 480-character summary for Phil 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Urge Euodia &amp; Syntyche to live in harmony in the Lord. Help them, Clement, and other fellow workers whose names are in the book of life. Rejoice in the Lord always. Let your gentle spirit be known to all men. Be anxious for nothing. Think on true, honorable, right, pure, lovely, of good repute, excellent, worthy of praise things. Contentment. Thanks for the Philippian's gifts and help. I am amply supplied, having received from Epaphroditus what you sent.</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Grok 120-word summary for Phil 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Paul urges the Philippians, his joy and crown, to stand fast in the Lord. He beseeches Euodias and Syntyche to be of one mind and asks his true yokefellow to help these women, whose names are in the book of life. Rejoice in the Lord always; let your moderation be known, for the Lord is at hand. Be anxious for nothing, but in prayer with thanksgiving make requests to God, and his peace will keep them. Think on things true, honest, just, pure, and lovely. Paul thanks them for their renewed care; he has learned contentment and can do all things through Christ. Their gift by Epaphroditus is a sweet-smelling sacrifice, and God shall supply all their need.</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Factual Summary for Phil 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“Stand fast in the Lord,” my “joy and crown” (v. 1).</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Euodias and Syntyche must “be of the same mind in the Lord” (v. 2).</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The “true yokefellow” must help these fellowlabourers, whose “names are in the book of life” (v. 3).</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“Rejoice in the Lord alway”; “the Lord is at hand” (vv. 4–5).</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“Be careful for nothing,” but pray with thanksgiving; “the peace of God … shall keep your hearts” (vv. 6–7).</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“Whatsoever things are true … honest … just … pure … lovely … think on these things” (vv. 8–9).</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Paul rejoices that their care has “flourished again” (v. 10).</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“I have learned … to be content”; “I can do all things through Christ” (vv. 11–13).</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Only Philippi gave at first, even sending to Thessalonica (vv. 14–16).</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Their gift is “an odour of a sweet smell”; “my God shall supply all your need” (vv. 17–20).</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Greetings, chiefly from “Caesar’s household,” and grace (vv. 21–23).</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Parallel Passages for Phil 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These go beyond the MB sheet (MB Parallel Chapters: none). 2 Cor 11:8–9 records the same Macedonian gifts; the others are close wording rather than the same occasion and may belong under Related Bible Passages instead (MB lists 1 Tim 6 as a cross-reference on contentment).</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Cor 11:8–9 – the same Macedonian support: “that which was lacking to me the brethren which came from Macedonia supplied” (compare vv. 15–16).</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Tim 6:6–8 – close wording on contentment: “having food and raiment let us be therewith content” (compare v. 11).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Phil 3:1 – “Finally, my brethren, rejoice in the Lord,” the same call as v. 4.</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Rom 15:33; 2 Cor 13:11 – “the God of peace be with you all”; “the God of love and peace shall be with you” (compare v. 9).</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Quotations for Phil 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None identified. Phil 4 does not formally quote earlier Scripture, and no later passage clearly quotes it as such.</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4 - Nearby context</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Phil 1:3–7 – Paul thanks God for their “fellowship in the gospel from the first day until now.”</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Phil 2:25–30 – Epaphroditus, “your messenger, and he that ministered to my wants,” sick nigh unto death and sent back.</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Phil 3:17–21 – “be followers together of me”; “our conversation is in heaven,” leading into “so stand fast” (v. 1).</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4 - Women and fellowlabourers at Philippi</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16:13–15, 40 – the women at the riverside and Lydia, in whose house the brethren met.</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Rom 16:1–4, 12 – women who “laboured much in the Lord” and helpers in Christ Jesus.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4 - The book of life</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Exod 32:32–33 – “blot me, I pray thee, out of thy book which thou hast written.”</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Dan 12:1 – “every one that shall be found written in the book.”</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Luke 10:20 – “rejoice, because your names are written in heaven.”</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Rev 3:5; 20:12, 15 – “I will not blot out his name out of the book of life.”</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4 - The Lord is at hand</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Psa 145:18 – “The LORD is nigh unto all them that call upon him.”</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Jas 5:8 – “the coming of the Lord draweth nigh.”</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Heb 10:37 – “he that shall come will come, and will not tarry.”</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500" b="1">
                <a:solidFill>
                  <a:srgbClr val="1F2933"/>
                </a:solidFill>
                <a:latin typeface="Calibri"/>
                <a:ea typeface="Calibri"/>
                <a:cs typeface="Calibri"/>
              </a:rPr>
              <a:t>Other Related Chapters for Phil 4 - Prayer instead of anxiety, and the peace of God</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Matt 6:25–34 – “Take no thought for your life … your heavenly Father knoweth.”</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Pet 5:7 – “Casting all your care upon him; for he careth for you.”</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Isa 26:3 – “Thou wilt keep him in perfect peace, whose mind is stayed on thee.”</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Col 3:15 – “let the peace of God rule in your hearts.”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4 - Contentment and strength in Christ</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Cor 11:23–27; 12:9–10 – Paul in hunger and need; “when I am weak, then am I strong.”</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Heb 13:5 – “be content with such things as ye have.”</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4 - Giving as an offering to God</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Eph 5:2 – Christ “an offering and a sacrifice to God for a sweetsmelling savour.”</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Heb 13:16 – “to do good and to communicate forget not: for with such sacrifices God is well pleased.”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Cor 8:1–5 – the liberality of the churches of Macedonia in deep poverty.</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4 - Following Paul’s example</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Cor 11:1 – “Be ye followers of me, even as I also am of Christ” (compare v. 9).</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Tim 4:12 – “be thou an example of the believers.”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4 - Possible Backgrounds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16:12–40 – the founding of the church at Philippi: Lydia, the damsel, and the jailor.</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17:1–9 – Paul at Thessalonica, where the Philippians “sent once and again unto my necessity” (v. 16).</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28:16, 30–31 – Paul kept in his own hired house at Rome, the likely setting for “Caesar’s household” (v. 22).</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Text and Translation Issues for Phil 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2 – KJV “Euodias” reads like a man’s name, but the Greek is Euodia, a woman (NASB, ESV “Euodia”), as “those women” in v. 3 shows.</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3 – KJV “true yokefellow” is Greek gnēsie syzyge (NASB, ESV “true companion”); some take Syzygus as a proper name (ESV margin “loyal Syzygus”).</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5 – KJV “moderation” is Greek epieikes, gentleness or forbearance (NASB “gentle spirit,” ESV “reasonableness”).</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6 – KJV “Be careful for nothing” means “do not be anxious” (NASB “Be anxious for nothing,” ESV “do not be anxious about anything”).</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7 – KJV “keep” is Greek phroureō, to guard as a garrison does (NASB, ESV “guard”).</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8 – KJV “honest” is semnos, honourable (NASB, ESV “honorable”); KJV “of good report” is ESV “commendable.”</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10 – KJV “your care of me hath flourished again” is ESV “you have revived your concern for me.”</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12 – KJV “I am instructed” is memyēmai, a word used of initiation: “I have learned the secret” (NASB, ESV).</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13 – KJV “through Christ which strengtheneth me”; older manuscripts read “through Him who strengthens me” (NASB, ESV), without the name.</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17 – KJV “fruit that may abound to your account” uses a bookkeeping term (ESV “the fruit that increases to your credit”).</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23 – KJV “be with you all”; older manuscripts read “be with your spirit” (NASB, ESV).</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The Main People in Phil 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Paul, a prisoner, thanking the church and telling of his contentment (vv. 10–13).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brethren at Philippi, “my joy and crown,” who alone supported him at the first (vv. 1, 14–16).</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Euodias (Euodia) and Syntyche, women who laboured with Paul in the gospel (vv. 2–3).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“true yokefellow,” asked to help them; unnamed, or possibly a man named Syzygus (v. 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Clement and Paul’s other fellowlabourers, whose names are in the book of life (v. 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Epaphroditus, who brought the Philippians’ gift (v. 18).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God our Father, the God of peace who supplies all need (vv. 7, 9, 19–20).</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Lord Jesus Christ, who is at hand and who strengthens Paul (vv. 5, 13, 23).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brethren with Paul and all the saints, chiefly those of Caesar’s household (vv. 21–22).</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When are the Events in Phil 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Relative Chronology</a:t>
            </a:r>
          </a:p>
          <a:p>
            <a:pPr lvl="1" algn="l" marL="612647" indent="-201168">
              <a:lnSpc>
                <a:spcPct val="120000"/>
              </a:lnSpc>
              <a:spcBef>
                <a:spcPts val="0"/>
              </a:spcBef>
              <a:spcAft>
                <a:spcPts val="0"/>
              </a:spcAft>
              <a:buFont typeface="Arial"/>
              <a:buChar char="•"/>
            </a:pPr>
            <a:r>
              <a:rPr sz="1800" b="0">
                <a:solidFill>
                  <a:srgbClr val="1F2933"/>
                </a:solidFill>
                <a:latin typeface="Calibri"/>
                <a:ea typeface="Calibri"/>
                <a:cs typeface="Calibri"/>
              </a:rPr>
              <a:t>Written in the same imprisonment as Phil 1–3 (Phil 1:7, 13), after Epaphroditus had brought the gift and recovered from his sickness (Phil 2:25–30; 4:18).</a:t>
            </a:r>
          </a:p>
          <a:p>
            <a:pPr lvl="1" algn="l" marL="612647" indent="-201168">
              <a:lnSpc>
                <a:spcPct val="120000"/>
              </a:lnSpc>
              <a:spcBef>
                <a:spcPts val="0"/>
              </a:spcBef>
              <a:spcAft>
                <a:spcPts val="0"/>
              </a:spcAft>
              <a:buFont typeface="Arial"/>
              <a:buChar char="•"/>
            </a:pPr>
            <a:r>
              <a:rPr sz="1800" b="0">
                <a:solidFill>
                  <a:srgbClr val="1F2933"/>
                </a:solidFill>
                <a:latin typeface="Calibri"/>
                <a:ea typeface="Calibri"/>
                <a:cs typeface="Calibri"/>
              </a:rPr>
              <a:t>It looks back to “the beginning of the gospel,” when Paul left Macedonia and the Philippians alone supported him, even at Thessalonica (vv. 15–16; Acts 16–17).</a:t>
            </a:r>
          </a:p>
          <a:p>
            <a:pPr lvl="1" algn="l" marL="612647" indent="-201168">
              <a:lnSpc>
                <a:spcPct val="120000"/>
              </a:lnSpc>
              <a:spcBef>
                <a:spcPts val="0"/>
              </a:spcBef>
              <a:spcAft>
                <a:spcPts val="0"/>
              </a:spcAft>
              <a:buFont typeface="Arial"/>
              <a:buChar char="•"/>
            </a:pPr>
            <a:r>
              <a:rPr sz="1800" b="0">
                <a:solidFill>
                  <a:srgbClr val="1F2933"/>
                </a:solidFill>
                <a:latin typeface="Calibri"/>
                <a:ea typeface="Calibri"/>
                <a:cs typeface="Calibri"/>
              </a:rPr>
              <a:t>Their care came again “at the last,” after a time when they “lacked opportunity” (v. 10).</a:t>
            </a:r>
          </a:p>
          <a:p>
            <a:pPr lvl="1" algn="l" marL="612647" indent="-201168">
              <a:lnSpc>
                <a:spcPct val="120000"/>
              </a:lnSpc>
              <a:spcBef>
                <a:spcPts val="0"/>
              </a:spcBef>
              <a:spcAft>
                <a:spcPts val="0"/>
              </a:spcAft>
              <a:buFont typeface="Arial"/>
              <a:buChar char="•"/>
            </a:pPr>
            <a:r>
              <a:rPr sz="1800" b="0">
                <a:solidFill>
                  <a:srgbClr val="1F2933"/>
                </a:solidFill>
                <a:latin typeface="Calibri"/>
                <a:ea typeface="Calibri"/>
                <a:cs typeface="Calibri"/>
              </a:rPr>
              <a:t>“The Lord is at hand” looks forward to his coming (v. 5; compare Phil 3:20).</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Absolute Chronology</a:t>
            </a:r>
          </a:p>
          <a:p>
            <a:pPr lvl="1" algn="l" marL="612647" indent="-201168">
              <a:lnSpc>
                <a:spcPct val="120000"/>
              </a:lnSpc>
              <a:spcBef>
                <a:spcPts val="0"/>
              </a:spcBef>
              <a:spcAft>
                <a:spcPts val="0"/>
              </a:spcAft>
              <a:buFont typeface="Arial"/>
              <a:buChar char="•"/>
            </a:pPr>
            <a:r>
              <a:rPr sz="1800" b="0">
                <a:solidFill>
                  <a:srgbClr val="1F2933"/>
                </a:solidFill>
                <a:latin typeface="Calibri"/>
                <a:ea typeface="Calibri"/>
                <a:cs typeface="Calibri"/>
              </a:rPr>
              <a:t>Phil 4 has no row in Chapter_Lookup (2026_10_06_Bible_Chronology_summary.xlsx), and the letter gives no year; nor do Acts 16–17 (the founding visits).</a:t>
            </a:r>
          </a:p>
          <a:p>
            <a:pPr lvl="1" algn="l" marL="612647" indent="-201168">
              <a:lnSpc>
                <a:spcPct val="120000"/>
              </a:lnSpc>
              <a:spcBef>
                <a:spcPts val="0"/>
              </a:spcBef>
              <a:spcAft>
                <a:spcPts val="0"/>
              </a:spcAft>
              <a:buFont typeface="Arial"/>
              <a:buChar char="•"/>
            </a:pPr>
            <a:r>
              <a:rPr sz="1800" b="0">
                <a:solidFill>
                  <a:srgbClr val="1F2933"/>
                </a:solidFill>
                <a:latin typeface="Calibri"/>
                <a:ea typeface="Calibri"/>
                <a:cs typeface="Calibri"/>
              </a:rPr>
              <a:t>Derived from nearby rows: Acts 15 = AD 49 (working) places the founding of the church at Philippi (Acts 16) soon after, about AD 49–50 (derived); Acts 20 / Acts 21 = AD 57 (working; arrest window), plus two years at Caesarea (Acts 24:27) and two at Rome (Acts 28:30), puts the letter about AD 60–62 (derived), the same setting as Phil 1–3.</a:t>
            </a:r>
          </a:p>
          <a:p>
            <a:pPr lvl="1" algn="l" marL="612647" indent="-201168">
              <a:lnSpc>
                <a:spcPct val="120000"/>
              </a:lnSpc>
              <a:spcBef>
                <a:spcPts val="0"/>
              </a:spcBef>
              <a:spcAft>
                <a:spcPts val="0"/>
              </a:spcAft>
              <a:buFont typeface="Arial"/>
              <a:buChar char="•"/>
            </a:pPr>
            <a:r>
              <a:rPr sz="1800" b="0">
                <a:solidFill>
                  <a:srgbClr val="1F2933"/>
                </a:solidFill>
                <a:latin typeface="Calibri"/>
                <a:ea typeface="Calibri"/>
                <a:cs typeface="Calibri"/>
              </a:rPr>
              <a:t>Some place the letter earlier, during a possible imprisonment at Ephesus or Caesarea. The MB date for Phil 4 is blank, so there is no conflict to flag.</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Where are the Events in Phil 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Paul writes from his imprisonment, most likely at Rome; greetings come from “Caesar’s household” (v. 22; compare Phil 1:13).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letter goes to the church at Philippi, a Roman colony in Macedonia (Acts 16:12).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Macedonia, which Paul left “in the beginning of the gospel” (v. 15), and Thessalonica, where the Philippians sent to his need (v. 16).</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4  ·  Think on These Things      Memorize-the-Bible.com      All quotations are from the KJV for copyright reasons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1107 - Phil 4 -- Medium - PPT</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