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1554480"/>
            <a:ext cx="10515600" cy="320040"/>
          </a:xfrm>
          <a:prstGeom prst="rect">
            <a:avLst/>
          </a:prstGeom>
          <a:noFill/>
        </p:spPr>
        <p:txBody>
          <a:bodyPr wrap="none">
            <a:spAutoFit/>
          </a:bodyPr>
          <a:lstStyle/>
          <a:p>
            <a:r>
              <a:rPr sz="1400" b="1">
                <a:solidFill>
                  <a:srgbClr val="8A6A3B"/>
                </a:solidFill>
                <a:latin typeface="Calibri"/>
                <a:ea typeface="Calibri"/>
                <a:cs typeface="Calibri"/>
              </a:rPr>
              <a:t>MEDIUM LENGTH SUMMARY</a:t>
            </a:r>
          </a:p>
        </p:txBody>
      </p:sp>
      <p:sp>
        <p:nvSpPr>
          <p:cNvPr id="4" name="TextBox 3"/>
          <p:cNvSpPr txBox="1"/>
          <p:nvPr/>
        </p:nvSpPr>
        <p:spPr>
          <a:xfrm>
            <a:off x="640080" y="1874519"/>
            <a:ext cx="10789920" cy="1005840"/>
          </a:xfrm>
          <a:prstGeom prst="rect">
            <a:avLst/>
          </a:prstGeom>
          <a:noFill/>
        </p:spPr>
        <p:txBody>
          <a:bodyPr wrap="square">
            <a:spAutoFit/>
          </a:bodyPr>
          <a:lstStyle/>
          <a:p>
            <a:pPr>
              <a:lnSpc>
                <a:spcPct val="100000"/>
              </a:lnSpc>
              <a:spcBef>
                <a:spcPts val="0"/>
              </a:spcBef>
              <a:spcAft>
                <a:spcPts val="0"/>
              </a:spcAft>
            </a:pPr>
            <a:r>
              <a:rPr sz="3000" b="1">
                <a:solidFill>
                  <a:srgbClr val="1F2933"/>
                </a:solidFill>
                <a:latin typeface="Calibri"/>
                <a:ea typeface="Calibri"/>
                <a:cs typeface="Calibri"/>
              </a:rPr>
              <a:t>Phil 3 - Bio; Press Goal; Citizenship</a:t>
            </a:r>
          </a:p>
        </p:txBody>
      </p:sp>
      <p:sp>
        <p:nvSpPr>
          <p:cNvPr id="5" name="TextBox 4"/>
          <p:cNvSpPr txBox="1"/>
          <p:nvPr/>
        </p:nvSpPr>
        <p:spPr>
          <a:xfrm>
            <a:off x="640080" y="3017520"/>
            <a:ext cx="10607040" cy="2834640"/>
          </a:xfrm>
          <a:prstGeom prst="rect">
            <a:avLst/>
          </a:prstGeom>
          <a:noFill/>
        </p:spPr>
        <p:txBody>
          <a:bodyPr wrap="square">
            <a:spAutoFit/>
          </a:bodyPr>
          <a:lstStyle/>
          <a:p>
            <a:pPr>
              <a:lnSpc>
                <a:spcPct val="115000"/>
              </a:lnSpc>
              <a:spcBef>
                <a:spcPts val="0"/>
              </a:spcBef>
              <a:spcAft>
                <a:spcPts val="0"/>
              </a:spcAft>
            </a:pPr>
            <a:r>
              <a:rPr sz="1600" b="0">
                <a:solidFill>
                  <a:srgbClr val="52606D"/>
                </a:solidFill>
                <a:latin typeface="Calibri"/>
                <a:ea typeface="Calibri"/>
                <a:cs typeface="Calibri"/>
              </a:rPr>
              <a:t>PROTOTYPE PowerPoint slides for free download, fully editable, from Memorize-the-Bible.com</a:t>
            </a:r>
          </a:p>
          <a:p>
            <a:pPr>
              <a:lnSpc>
                <a:spcPct val="115000"/>
              </a:lnSpc>
              <a:spcBef>
                <a:spcPts val="0"/>
              </a:spcBef>
              <a:spcAft>
                <a:spcPts val="0"/>
              </a:spcAft>
            </a:pPr>
            <a:r>
              <a:rPr sz="1400" b="0">
                <a:solidFill>
                  <a:srgbClr val="52606D"/>
                </a:solidFill>
                <a:latin typeface="Calibri"/>
                <a:ea typeface="Calibri"/>
                <a:cs typeface="Calibri"/>
              </a:rPr>
              <a:t/>
            </a:r>
          </a:p>
          <a:p>
            <a:pPr>
              <a:lnSpc>
                <a:spcPct val="115000"/>
              </a:lnSpc>
              <a:spcBef>
                <a:spcPts val="0"/>
              </a:spcBef>
              <a:spcAft>
                <a:spcPts val="0"/>
              </a:spcAft>
            </a:pPr>
            <a:r>
              <a:rPr sz="1400" b="0">
                <a:solidFill>
                  <a:srgbClr val="52606D"/>
                </a:solidFill>
                <a:latin typeface="Calibri"/>
                <a:ea typeface="Calibri"/>
                <a:cs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Dean 480-character summary for Phil 3:</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Rejoice in the Lord. Beware of the dogs, the evil workers, the false circumcision. We are the true circumcision, who worship in the Spirit of God and glory in Christ Jesus and put no confidence in the flesh. Paul's biography: ...as to the righteousness which is in the Law, blameless. I count all things as loss for Christ. That I may attain to the resurrection from the dead. I press on toward the goal. Join in following my example. Our citizenship is in heaven.</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Grok 120-word summary for Phil 3:</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Paul tells the Philippians to rejoice in the Lord and to beware of dogs, evil workers, and the concision. Those in Christ are the true circumcision, worshipping God in the spirit, with no confidence in the flesh. Paul could boast more than most: of Benjamin, a Hebrew of the Hebrews, a Pharisee, a zealous persecutor, blameless in the law. Yet he counts it all loss for the knowledge of Christ, seeking the righteousness of God by faith and the resurrection of the dead. Not yet perfect, he presses toward the mark of the high calling. He urges them to follow his example, for our conversation is in heaven, whence we look for the Saviour to change our vile body.</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Phil 3:</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“Rejoice in the Lord”; “beware of dogs … evil workers … the concision” (vv. 1–2).</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“We are the circumcision,” with “no confidence in the flesh” (v. 3).</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Paul could boast more: of Benjamin, “an Hebrew of the Hebrews,” a Pharisee, a persecutor, blameless in the law (vv. 4–6).</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He counts such gain “loss for Christ,” even “dung, that I may win Christ” (vv. 7–8).</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He seeks not his own righteousness but “the righteousness which is of God by faith” (v. 9).</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He would know “the power of his resurrection” and “attain unto the resurrection of the dead” (vv. 10–11).</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Not yet perfect, “I press toward the mark for the prize of the high calling” (vv. 12–14).</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The mature should be thus minded; “be followers together of me” (vv. 15–17).</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Many are “enemies of the cross of Christ,” whose “God is their belly” (vv. 18–19).</a:t>
            </a:r>
          </a:p>
          <a:p>
            <a:pPr algn="l" marL="292608" indent="-201168">
              <a:lnSpc>
                <a:spcPct val="140000"/>
              </a:lnSpc>
              <a:spcBef>
                <a:spcPts val="0"/>
              </a:spcBef>
              <a:spcAft>
                <a:spcPts val="0"/>
              </a:spcAft>
              <a:buFont typeface="Arial"/>
              <a:buChar char="•"/>
            </a:pPr>
            <a:r>
              <a:rPr sz="2000" b="0">
                <a:solidFill>
                  <a:srgbClr val="1F2933"/>
                </a:solidFill>
                <a:latin typeface="Calibri"/>
                <a:ea typeface="Calibri"/>
                <a:cs typeface="Calibri"/>
              </a:rPr>
              <a:t>“Our conversation is in heaven”; the Saviour “shall change our vile body” (vv. 20–21).</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Parallel Passages for Phil 3:</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These go beyond the MB sheet (MB Parallel Chapters: none). They are Paul’s own self-descriptions in close wording rather than the same event, so they may belong under Related Bible Passages instead.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Rom 11:1; 2 Cor 11:22 – Paul’s own pedigree in close wording: “I also am an Israelite, of the seed of Abraham, of the tribe of Benjamin”; “Are they Hebrews? so am I. Are they Israelites? so am I” (compare v. 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23:6; 26:4–5 – “I am a Pharisee, the son of a Pharisee”; “after the most straitest sect of our religion I lived a Pharisee” (compare v. 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Gal 1:13–14 – “beyond measure I persecuted the church of God … being more exceedingly zealous of the traditions of my fathers” (compare v. 6).</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Quotations for Phil 3:</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identified. Phil 3 does not formally quote earlier Scripture, and no later passage clearly quotes it as such.</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3 - Nearby context</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Phil 1:21–23 – “For to me to live is Christ, and to die is gain.”</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Phil 2:5–11 – Christ “made himself of no reputation … became obedient unto death,” then highly exalted, the pattern behind vv. 10, 21.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Phil 4:1 – “Therefore, my brethren dearly beloved … so stand fast in the Lord,” following directly from vv. 20–21.</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3 - The true circumcision</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Deut 10:16; 30:6 – “Circumcise therefore the foreskin of your heart.”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Rom 2:28–29 – “circumcision is that of the heart, in the spirit, and not in the letter.”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Col 2:11 – “the circumcision made without hands … by the circumcision of Christ.”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Gal 5:2–6; 6:12–15 – those who “make a fair shew in the flesh” and compel circumcision.</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3 - Righteousness by faith</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Rom 3:21–22; 10:3 – “the righteousness of God which is by faith of Jesus Christ”; Israel “going about to establish their own righteousness.”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Gal 2:16 – “a man is not justified by the works of the law, but by the faith of Jesus Christ.”</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3 - Paul the persecutor called</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8:3; 9:1–6; 22:3–5 – Saul makes havock of the church and is stopped on the Damascus road.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Tim 1:12–16 – “who was before a blasphemer, and a persecutor … but I obtained mercy.”</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3 - Running for the prize</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Cor 9:24–27 – “So run, that ye may obtain.”</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Tim 4:7–8 – “I have finished my course … a crown of righteousness.”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Tim 2:5 – “if a man also strive for masteries, yet is he not crowned, except he strive lawfully.”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Heb 12:1–2 – “let us run with patience the race that is set before us, looking unto Jesus.”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3 - Resurrection and the changed body</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Cor 15:42–53 – sown in corruption, raised in incorruption; “we shall all be changed.”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Rom 8:23 – “waiting for the adoption, to wit, the redemption of our body.”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John 3:2 – “when he shall appear, we shall be like him.”</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3 - Following Paul’s example</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Cor 11:1 – “Be ye followers of me, even as I also am of Christ” (compare v. 17).</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Phil 4:9 – “Those things, which ye have both learned, and received, and heard, and seen in me, do.”</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Tim 4:12 – “be thou an example of the believers.”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3 - Roman citizenship</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21:39; 22:25–28; 25:10–12 – Paul claims his Roman citizenship and appeals unto Caesar; compare “our conversation [citizenship] is in heaven” (v. 20).</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3 - Enemies of the cross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Rom 16:17–18 – they “serve not our Lord Jesus Christ, but their own belly.”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Gal 6:14 – “God forbid that I should glory, save in the cross of our Lord Jesus Christ.”</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3 - Possible Backgrounds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16:12, 37–39 – Philippi, “a colony,” where Paul himself claimed Roman citizenship; compare “our conversation [citizenship] is in heaven” (v. 20).</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15:1–5 – men who taught “Except ye be circumcised … ye cannot be saved,” the kind of teaching behind the warning of vv. 2–3.</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Text and Translation Issues for Phil 3 (1 of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1 – KJV “Finally” renders a phrase meaning “for the rest” or “furthermore,” not the close of the letter (NASB, ESV “Finally”); KJV “safe” is ESV “safe for you.”</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2 – KJV “concision” is Greek katatomē, “mutilation” (NASB “false circumcision,” ESV “those who mutilate the flesh”), a wordplay on peritomē, “circumcision,” in v. 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3 – KJV “worship God in the spirit” has “God” as the object; other manuscripts read “worship by the Spirit of God” (NASB, ESV).</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8 – KJV “dung” is Greek skubala, refuse or rubbish (NASB, ESV “rubbish”).</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9 – “the faith of Christ” is debated: “faith in Christ” (NASB, ESV) or Christ’s own faithfulness (ESV margin).</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Text and Translation Issues for Phil 3 (2 of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11 – Greek exanastasis, an “out-resurrection”; older manuscripts read “the resurrection from the dead” (NASB, ESV), KJV “of the dead.”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vv. 12, 15 – KJV “perfect” renders related words: v. 12 “made perfect” or reached the goal; v. 15 teleioi, “mature” (ESV), NASB “perfect.”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16 – KJV “let us walk by the same rule, let us mind the same thing” is shorter in older manuscripts: ESV “let us hold true to what we have attained.”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20 – KJV “conversation” is Greek politeuma, citizenship or commonwealth (NASB, ESV “citizenship”).</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21 – KJV “our vile body” is “the body of our humiliation” (NASB “the body of our humble state,” ESV “our lowly body”).</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The Main People in Phil 3:</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Paul, writing in the first person and setting out his own pedigree (vv. 4–6).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brethren at Philippi, “my brethren,” whom he urges to rejoice and follow him (vv. 1, 13, 17).</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Christ Jesus the Lord, the Saviour looked for from heaven (vv. 3, 8, 20–21).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God, whose righteousness is by faith and whose high calling is in Christ (vv. 9, 14–15).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“dogs,” “evil workers,” and “concision,” who trust in fleshly circumcision (v. 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Those who walk as Paul and his companions do, “ye have us for an ensample” (v. 17).</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many “enemies of the cross of Christ,” who mind earthly things (vv. 18–19).</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church that Paul once persecuted (v. 6).</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When are the Events in Phil 3:</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Relative Chronology</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Written in the same imprisonment as Phil 1–2 (Phil 1:7, 13), after Epaphroditus had brought the Philippians’ gift (Phil 4:18).</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It looks back to Paul’s life as a Pharisee and persecutor (Acts 8:3; 9:1–2) and to the time he was “apprehended of Christ Jesus” (v. 12).</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It looks forward to the resurrection of the dead and the Saviour’s coming from heaven, when the body is changed (vv. 11, 20–21).</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Absolute Chronology</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Phil 3 has no row in Chapter_Lookup (2026_10_06_Bible_Chronology_summary.xlsx), and the letter gives no year.</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Derived from nearby rows: Acts 20 / Acts 21 = AD 57 (working; arrest window); after two years at Caesarea (Acts 24:27) and two years at Rome (Acts 28:30) the letter falls about AD 60–62 (derived), the same setting as Phil 1–2.</a:t>
            </a:r>
          </a:p>
          <a:p>
            <a:pPr lvl="1" algn="l" marL="612647" indent="-201168">
              <a:lnSpc>
                <a:spcPct val="120000"/>
              </a:lnSpc>
              <a:spcBef>
                <a:spcPts val="0"/>
              </a:spcBef>
              <a:spcAft>
                <a:spcPts val="0"/>
              </a:spcAft>
              <a:buFont typeface="Arial"/>
              <a:buChar char="•"/>
            </a:pPr>
            <a:r>
              <a:rPr sz="1900" b="0">
                <a:solidFill>
                  <a:srgbClr val="1F2933"/>
                </a:solidFill>
                <a:latin typeface="Calibri"/>
                <a:ea typeface="Calibri"/>
                <a:cs typeface="Calibri"/>
              </a:rPr>
              <a:t>Some place the letter earlier, during a possible imprisonment at Ephesus or Caesarea. The MB date for Phil 3 is blank, so there is no conflict to flag.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Where are the Events in Phil 3:</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Paul writes from his imprisonment, most likely at Rome (compare Phil 1:13; 4:22).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letter goes to Philippi, a Roman colony in Macedonia, whose people prized Roman citizenship (Acts 16:12, 21), the setting for “our conversation is in heaven” (v. 20).</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Heaven, from whence the Saviour is looked for to come (v. 20).</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3  ·  Bio; Press Goal; Citizenship      Memorize-the-Bible.com      All quotations are from the KJV for copyright reasons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1106 - Phil 3 -- Medium - PPT</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