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64592"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1554480"/>
            <a:ext cx="10515600" cy="320040"/>
          </a:xfrm>
          <a:prstGeom prst="rect">
            <a:avLst/>
          </a:prstGeom>
          <a:noFill/>
        </p:spPr>
        <p:txBody>
          <a:bodyPr wrap="none">
            <a:spAutoFit/>
          </a:bodyPr>
          <a:lstStyle/>
          <a:p>
            <a:r>
              <a:rPr sz="1400" b="1">
                <a:solidFill>
                  <a:srgbClr val="8A6A3B"/>
                </a:solidFill>
                <a:latin typeface="Calibri"/>
                <a:ea typeface="Calibri"/>
                <a:cs typeface="Calibri"/>
              </a:rPr>
              <a:t>MEDIUM LENGTH SUMMARY</a:t>
            </a:r>
          </a:p>
        </p:txBody>
      </p:sp>
      <p:sp>
        <p:nvSpPr>
          <p:cNvPr id="4" name="TextBox 3"/>
          <p:cNvSpPr txBox="1"/>
          <p:nvPr/>
        </p:nvSpPr>
        <p:spPr>
          <a:xfrm>
            <a:off x="640080" y="1874519"/>
            <a:ext cx="10789920" cy="1005840"/>
          </a:xfrm>
          <a:prstGeom prst="rect">
            <a:avLst/>
          </a:prstGeom>
          <a:noFill/>
        </p:spPr>
        <p:txBody>
          <a:bodyPr wrap="square">
            <a:spAutoFit/>
          </a:bodyPr>
          <a:lstStyle/>
          <a:p>
            <a:pPr>
              <a:lnSpc>
                <a:spcPct val="100000"/>
              </a:lnSpc>
              <a:spcBef>
                <a:spcPts val="0"/>
              </a:spcBef>
              <a:spcAft>
                <a:spcPts val="0"/>
              </a:spcAft>
            </a:pPr>
            <a:r>
              <a:rPr sz="3000" b="1">
                <a:solidFill>
                  <a:srgbClr val="1F2933"/>
                </a:solidFill>
                <a:latin typeface="Calibri"/>
                <a:ea typeface="Calibri"/>
                <a:cs typeface="Calibri"/>
              </a:rPr>
              <a:t>Phil 2 - Humility Examples</a:t>
            </a:r>
          </a:p>
        </p:txBody>
      </p:sp>
      <p:sp>
        <p:nvSpPr>
          <p:cNvPr id="5" name="TextBox 4"/>
          <p:cNvSpPr txBox="1"/>
          <p:nvPr/>
        </p:nvSpPr>
        <p:spPr>
          <a:xfrm>
            <a:off x="640080" y="3017520"/>
            <a:ext cx="10607040" cy="2834640"/>
          </a:xfrm>
          <a:prstGeom prst="rect">
            <a:avLst/>
          </a:prstGeom>
          <a:noFill/>
        </p:spPr>
        <p:txBody>
          <a:bodyPr wrap="square">
            <a:spAutoFit/>
          </a:bodyPr>
          <a:lstStyle/>
          <a:p>
            <a:pPr>
              <a:lnSpc>
                <a:spcPct val="115000"/>
              </a:lnSpc>
              <a:spcBef>
                <a:spcPts val="0"/>
              </a:spcBef>
              <a:spcAft>
                <a:spcPts val="0"/>
              </a:spcAft>
            </a:pPr>
            <a:r>
              <a:rPr sz="1600" b="0">
                <a:solidFill>
                  <a:srgbClr val="52606D"/>
                </a:solidFill>
                <a:latin typeface="Calibri"/>
                <a:ea typeface="Calibri"/>
                <a:cs typeface="Calibri"/>
              </a:rPr>
              <a:t>PROTOTYPE PowerPoint slides for free download, fully editable, from Memorize-the-Bible.com</a:t>
            </a:r>
          </a:p>
          <a:p>
            <a:pPr>
              <a:lnSpc>
                <a:spcPct val="115000"/>
              </a:lnSpc>
              <a:spcBef>
                <a:spcPts val="0"/>
              </a:spcBef>
              <a:spcAft>
                <a:spcPts val="0"/>
              </a:spcAft>
            </a:pPr>
            <a:r>
              <a:rPr sz="1400" b="0">
                <a:solidFill>
                  <a:srgbClr val="52606D"/>
                </a:solidFill>
                <a:latin typeface="Calibri"/>
                <a:ea typeface="Calibri"/>
                <a:cs typeface="Calibri"/>
              </a:rPr>
              <a:t/>
            </a:r>
          </a:p>
          <a:p>
            <a:pPr>
              <a:lnSpc>
                <a:spcPct val="115000"/>
              </a:lnSpc>
              <a:spcBef>
                <a:spcPts val="0"/>
              </a:spcBef>
              <a:spcAft>
                <a:spcPts val="0"/>
              </a:spcAft>
            </a:pPr>
            <a:r>
              <a:rPr sz="1400" b="0">
                <a:solidFill>
                  <a:srgbClr val="52606D"/>
                </a:solidFill>
                <a:latin typeface="Calibri"/>
                <a:ea typeface="Calibri"/>
                <a:cs typeface="Calibri"/>
              </a:rPr>
              <a:t>These PowerPoint files have been created by Grok, an AI assistant built by xAI, under the direction of Dean Brown, the founder of the under-construction website called Memorize-the-Bible.com. They derive from a combination of Grok's own research under Dean's direction, from materials that Dean has developed over several years of prior research, and from ongoing research as the website is being prepared for a formal launch. You may freely download, modify, and freely use these slides as you see fit, but you must not sell them in any form and you must preserve this title slide including this note in full.</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2  ·  Humility Examples      Memorize-the-Bible.com      All quotations are from the KJV for copyright reasons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Dean 480-character summary for Phil 2:</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a:lnSpc>
                <a:spcPct val="150000"/>
              </a:lnSpc>
              <a:spcBef>
                <a:spcPts val="0"/>
              </a:spcBef>
              <a:spcAft>
                <a:spcPts val="0"/>
              </a:spcAft>
            </a:pPr>
            <a:r>
              <a:rPr sz="2000" b="0">
                <a:solidFill>
                  <a:srgbClr val="1F2933"/>
                </a:solidFill>
                <a:latin typeface="Calibri"/>
                <a:ea typeface="Calibri"/>
                <a:cs typeface="Calibri"/>
              </a:rPr>
              <a:t>Make my joy complete by being of the same mind, maintaining the same love, united in spirit, intent on one purpose. Do nothing from selfishness, but with humility regard one another as more important than yourselves. Look out for the interests of others. Have Christ's attitude, taking on form of a servant. Work out your salvation with fear &amp; trembling. Do things without grumble or dispute. I hope to send Timothy. I have sent Epaphroditus.</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2  ·  Humility Examples      Memorize-the-Bible.com      All quotations are from the KJV for copyright reasons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Grok 120-word summary for Phil 2:</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a:lnSpc>
                <a:spcPct val="150000"/>
              </a:lnSpc>
              <a:spcBef>
                <a:spcPts val="0"/>
              </a:spcBef>
              <a:spcAft>
                <a:spcPts val="0"/>
              </a:spcAft>
            </a:pPr>
            <a:r>
              <a:rPr sz="2000" b="0">
                <a:solidFill>
                  <a:srgbClr val="1F2933"/>
                </a:solidFill>
                <a:latin typeface="Calibri"/>
                <a:ea typeface="Calibri"/>
                <a:cs typeface="Calibri"/>
              </a:rPr>
              <a:t>Paul asks the Philippians to fulfil his joy by being likeminded and of one accord, doing nothing through strife or vainglory, each esteeming others better than himself. They are to have the mind of Christ Jesus, who, being in the form of God, did not grasp at equality with God but took the form of a servant and was obedient unto death, even the death of the cross. Therefore God highly exalted him, that every knee should bow and every tongue confess that Jesus Christ is Lord. They must work out their salvation with fear and trembling, without murmuring, shining as lights. Paul hopes to send Timothy soon and sends back Epaphroditus, recovered from near-fatal sickness.</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2  ·  Humility Examples      Memorize-the-Bible.com      All quotations are from the KJV for copyright reasons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Factual Summary for Phil 2:</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Paul asks them to fulfil his joy by being likeminded, of one accord (vv. 1–2).</a:t>
            </a:r>
          </a:p>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Nothing is to be done through strife or vainglory; each must esteem others better than himself and look on the things of others (vv. 3–4).</a:t>
            </a:r>
          </a:p>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“Let this mind be in you, which was also in Christ Jesus”: being in the form of God, he took the form of a servant and humbled himself, obedient unto death, “even the death of the cross” (vv. 5–8).</a:t>
            </a:r>
          </a:p>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So God highly exalted him, that every knee should bow and every tongue confess that Jesus Christ is Lord (vv. 9–11).</a:t>
            </a:r>
          </a:p>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They must work out their own salvation with fear and trembling, for God worketh in them (vv. 12–13).</a:t>
            </a:r>
          </a:p>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Without murmurings, they shine as lights in a crooked and perverse nation, holding forth the word of life (vv. 14–16).</a:t>
            </a:r>
          </a:p>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Though Paul be offered upon their faith’s sacrifice, he rejoices, and they should rejoice with him (vv. 17–18).</a:t>
            </a:r>
          </a:p>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He hopes to send Timotheus shortly, who truly cares for them, and to come himself (vv. 19–24).</a:t>
            </a:r>
          </a:p>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He sends back Epaphroditus, who was sick nigh unto death for the work of Christ; they are to receive him with gladness (vv. 25–30).</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2  ·  Humility Examples      Memorize-the-Bible.com      All quotations are from the KJV for copyright reasons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Parallel Passages for Phil 2:</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None. No other chapter records these events or runs in closely parallel wording; related passages on Christ’s humility and exaltation are listed below (MB Parallel Chapters: none).</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2  ·  Humility Examples      Memorize-the-Bible.com      All quotations are from the KJV for copyright reasons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Quotations for Phil 2:</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None. No passage in this chapter is introduced as a quotation of Scripture. The wording of vv. 10–11 is drawn from Isa 45:23 without a quotation formula (Paul quotes the same verse as Scripture, “it is written,” in Rom 14:11); see Related Bible Passages.</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2  ·  Humility Examples      Memorize-the-Bible.com      All quotations are from the KJV for copyright reasons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Phil 2 - Possible Backgrounds</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Acts 16:1–3, 12–40 – Timothy joins Paul and is with him when the church at Philippi is founded, so the Philippians “know the proof of him” (v. 22).</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Phil 4:10–18 – Epaphroditus had brought the Philippians’ gift to Paul in prison, the “service” and “ministry” spoken of in vv. 25, 30.</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Acts 28:16, 30–31 – Paul a prisoner in Rome, awaiting the outcome of his case (compare v. 23, “so soon as I shall see how it will go with me”).</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2  ·  Humility Examples      Memorize-the-Bible.com      All quotations are from the KJV for copyright reasons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Phil 2 - Old Testament background</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Gen 3:1–6 – Adam and Eve grasp at being “as gods”; Christ, by contrast, did not grasp at equality with God but humbled himself (vv. 6–8).</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Isa 52:13–53:12 – the servant of the LORD humbled, poured out unto death, and then exalted and extolled (vv. 7–9).</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Isa 45:21–25 – “unto me every knee shall bow, every tongue shall swear,” the source of the wording in vv. 10–11.</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Deut 32:5 – “a perverse and crooked generation,” echoed in v. 15.</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Num 28:7 – the drink offering poured out with the daily sacrifice, the picture behind v. 17.</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Dan 12:3 – the wise “shall shine as the brightness of the firmament” (compare v. 15).</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2  ·  Humility Examples      Memorize-the-Bible.com      All quotations are from the KJV for copyright reasons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Phil 2 - New Testament</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Rom 14:10–11 – Paul quotes Isa 45:23 as Scripture: every knee shall bow before the judgment seat.</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Matt 20:25–28; John 13:3–17 – the Son of man came to minister, not to be ministered unto; Jesus washes the disciples’ feet.</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2 Cor 8:9 – though he was rich, yet for your sakes he became poor.</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Heb 2:9–10; 5:7–9 – Jesus made perfect through suffering and learning obedience, then crowned with glory.</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Acts 2:32–36 – God hath made that same Jesus both Lord and Christ.</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Cor 16:10–11; 1 Thess 3:2, 6 – Timothy sent by Paul to churches to learn and strengthen their state.</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2 Tim 4:6 – “I am now ready to be offered” (the same verb as v. 17).</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2  ·  Humility Examples      Memorize-the-Bible.com      All quotations are from the KJV for copyright reasons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Text and Translation Issues for Phil 2:</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v. 1 – KJV “bowels and mercies” is ESV “affection and sympathy.”</a:t>
            </a:r>
          </a:p>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v. 6 – KJV “thought it not robbery to be equal with God” is ESV “did not count equality with God a thing to be grasped” (NASB “a thing to be grasped”); the Greek harpagmos means something seized or held onto, so most modern versions read that Christ did not grasp at equality, rather than that he claimed it.</a:t>
            </a:r>
          </a:p>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v. 7 – KJV “made himself of no reputation” is ESV and NASB “emptied himself” (Greek ekenōsen); the following phrases, taking the form of a servant and being made in the likeness of men, explain how.</a:t>
            </a:r>
          </a:p>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v. 10 – the KJV italics “things” are supplied; the Greek is simply “of heavenly, earthly and under-the-earth” ones, which ESV renders “in heaven and on earth and under the earth.”</a:t>
            </a:r>
          </a:p>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v. 15 – KJV “blameless and harmless, the sons of God” is ESV “blameless and innocent, children of God.”</a:t>
            </a:r>
          </a:p>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v. 17 – KJV “if I be offered upon the sacrifice” is ESV “even if I am to be poured out as a drink offering upon the sacrificial offering”; the Greek spendomai is the verb for pouring a drink offering.</a:t>
            </a:r>
          </a:p>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v. 25 – KJV “your messenger” translates apostolos, here a messenger sent by the church at Philippi.</a:t>
            </a:r>
          </a:p>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v. 30 – some manuscripts read “the work of the Lord” or simply “the work” for “the work of Christ”; and KJV “not regarding his life” is ESV “risking his life,” following the better-attested Greek reading paraboleusamenos.</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2  ·  Humility Examples      Memorize-the-Bible.com      All quotations are from the KJV for copyright reasons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The Main People in Phil 2:</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Paul, a prisoner, appealing to the Philippians and ready to be offered for their faith (vv. 1–2, 16–18, 23–24).</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Philippians, his beloved, who have always obeyed and are to shine as lights (vv. 12, 15).</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Christ Jesus, who humbled himself as a servant unto the death of the cross and was highly exalted by God (vv. 5–11).</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God the Father, who exalted Jesus, works in believers, and had mercy on Epaphroditus (vv. 9–13, 27).</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Timotheus (Timothy), likeminded with Paul and serving with him as a son with a father (vv. 19–23).</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Epaphroditus, Paul’s brother, companion in labour and fellow soldier, the Philippians’ messenger, who nearly died (vv. 25–30).</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Those who “seek their own, not the things which are Jesus Christ’s” (v. 21), and the crooked and perverse nation around the believers (v. 15).</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2  ·  Humility Examples      Memorize-the-Bible.com      All quotations are from the KJV for copyright reasons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When are the Events in Phil 2:</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Relative Chronology</a:t>
            </a:r>
          </a:p>
          <a:p>
            <a:pPr lvl="1" algn="l" marL="612647" indent="-201168">
              <a:lnSpc>
                <a:spcPct val="120000"/>
              </a:lnSpc>
              <a:spcBef>
                <a:spcPts val="0"/>
              </a:spcBef>
              <a:spcAft>
                <a:spcPts val="0"/>
              </a:spcAft>
              <a:buFont typeface="Arial"/>
              <a:buChar char="•"/>
            </a:pPr>
            <a:r>
              <a:rPr sz="1900" b="0">
                <a:solidFill>
                  <a:srgbClr val="1F2933"/>
                </a:solidFill>
                <a:latin typeface="Calibri"/>
                <a:ea typeface="Calibri"/>
                <a:cs typeface="Calibri"/>
              </a:rPr>
              <a:t>Written in the same imprisonment as Phil 1, after Epaphroditus had arrived with the Philippians’ gift (Phil 4:18), fallen sick nigh unto death, and recovered (vv. 25–27).</a:t>
            </a:r>
          </a:p>
          <a:p>
            <a:pPr lvl="1" algn="l" marL="612647" indent="-201168">
              <a:lnSpc>
                <a:spcPct val="120000"/>
              </a:lnSpc>
              <a:spcBef>
                <a:spcPts val="0"/>
              </a:spcBef>
              <a:spcAft>
                <a:spcPts val="0"/>
              </a:spcAft>
              <a:buFont typeface="Arial"/>
              <a:buChar char="•"/>
            </a:pPr>
            <a:r>
              <a:rPr sz="1900" b="0">
                <a:solidFill>
                  <a:srgbClr val="1F2933"/>
                </a:solidFill>
                <a:latin typeface="Calibri"/>
                <a:ea typeface="Calibri"/>
                <a:cs typeface="Calibri"/>
              </a:rPr>
              <a:t>Epaphroditus is being sent back now, probably carrying the letter; Timothy is to follow once Paul sees the outcome of his case, and Paul hopes to come himself shortly (vv. 19–24).</a:t>
            </a:r>
          </a:p>
          <a:p>
            <a:pPr lvl="1" algn="l" marL="612647" indent="-201168">
              <a:lnSpc>
                <a:spcPct val="120000"/>
              </a:lnSpc>
              <a:spcBef>
                <a:spcPts val="0"/>
              </a:spcBef>
              <a:spcAft>
                <a:spcPts val="0"/>
              </a:spcAft>
              <a:buFont typeface="Arial"/>
              <a:buChar char="•"/>
            </a:pPr>
            <a:r>
              <a:rPr sz="1900" b="0">
                <a:solidFill>
                  <a:srgbClr val="1F2933"/>
                </a:solidFill>
                <a:latin typeface="Calibri"/>
                <a:ea typeface="Calibri"/>
                <a:cs typeface="Calibri"/>
              </a:rPr>
              <a:t>Verses 6–11 look back to Christ’s life, death on the cross, and exaltation, and forward to the time when every knee shall bow to him.</a:t>
            </a:r>
          </a:p>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Absolute Chronology</a:t>
            </a:r>
          </a:p>
          <a:p>
            <a:pPr lvl="1" algn="l" marL="612647" indent="-201168">
              <a:lnSpc>
                <a:spcPct val="120000"/>
              </a:lnSpc>
              <a:spcBef>
                <a:spcPts val="0"/>
              </a:spcBef>
              <a:spcAft>
                <a:spcPts val="0"/>
              </a:spcAft>
              <a:buFont typeface="Arial"/>
              <a:buChar char="•"/>
            </a:pPr>
            <a:r>
              <a:rPr sz="1900" b="0">
                <a:solidFill>
                  <a:srgbClr val="1F2933"/>
                </a:solidFill>
                <a:latin typeface="Calibri"/>
                <a:ea typeface="Calibri"/>
                <a:cs typeface="Calibri"/>
              </a:rPr>
              <a:t>Phil 2 has no row in Chapter_Lookup (2026_10_06_Bible_Chronology_summary.xlsx), and the letter gives no year.</a:t>
            </a:r>
          </a:p>
          <a:p>
            <a:pPr lvl="1" algn="l" marL="612647" indent="-201168">
              <a:lnSpc>
                <a:spcPct val="120000"/>
              </a:lnSpc>
              <a:spcBef>
                <a:spcPts val="0"/>
              </a:spcBef>
              <a:spcAft>
                <a:spcPts val="0"/>
              </a:spcAft>
              <a:buFont typeface="Arial"/>
              <a:buChar char="•"/>
            </a:pPr>
            <a:r>
              <a:rPr sz="1900" b="0">
                <a:solidFill>
                  <a:srgbClr val="1F2933"/>
                </a:solidFill>
                <a:latin typeface="Calibri"/>
                <a:ea typeface="Calibri"/>
                <a:cs typeface="Calibri"/>
              </a:rPr>
              <a:t>Derived from nearby rows: Acts 20–21 = AD 57 (working; arrest window); after two years at Caesarea (Acts 24:27) and two years at Rome (Acts 28:30) the letter falls about AD 60–62 (derived), the same setting as Phil 1.</a:t>
            </a:r>
          </a:p>
          <a:p>
            <a:pPr lvl="1" algn="l" marL="612647" indent="-201168">
              <a:lnSpc>
                <a:spcPct val="120000"/>
              </a:lnSpc>
              <a:spcBef>
                <a:spcPts val="0"/>
              </a:spcBef>
              <a:spcAft>
                <a:spcPts val="0"/>
              </a:spcAft>
              <a:buFont typeface="Arial"/>
              <a:buChar char="•"/>
            </a:pPr>
            <a:r>
              <a:rPr sz="1900" b="0">
                <a:solidFill>
                  <a:srgbClr val="1F2933"/>
                </a:solidFill>
                <a:latin typeface="Calibri"/>
                <a:ea typeface="Calibri"/>
                <a:cs typeface="Calibri"/>
              </a:rPr>
              <a:t>Some place the letter earlier, during a possible imprisonment at Ephesus or Caesarea. The MB date for Phil 2 is blank, so there is no conflict to flag.</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2  ·  Humility Examples      Memorize-the-Bible.com      All quotations are from the KJV for copyright reasons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Where are the Events in Phil 2:</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Paul writes from his imprisonment, most likely at Rome (compare Phil 1:13; 4:22).</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letter goes to Philippi, a Roman colony in Macedonia; Epaphroditus and later Timothy travel between Paul and Philippi (vv. 19, 25).</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2  ·  Humility Examples      Memorize-the-Bible.com      All quotations are from the KJV for copyright reasons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1105 - Phil 2 -- Medium - PPT</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